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charset="1" panose="00000500000000000000"/>
      <p:regular r:id="rId15"/>
    </p:embeddedFont>
    <p:embeddedFont>
      <p:font typeface="Muli Bold" charset="1" panose="00000800000000000000"/>
      <p:regular r:id="rId16"/>
    </p:embeddedFont>
    <p:embeddedFont>
      <p:font typeface="TT Norms Bold" charset="1" panose="02000803030000020004"/>
      <p:regular r:id="rId17"/>
    </p:embeddedFont>
    <p:embeddedFont>
      <p:font typeface="Canva Sans Bold" charset="1" panose="020B0803030501040103"/>
      <p:regular r:id="rId18"/>
    </p:embeddedFont>
    <p:embeddedFont>
      <p:font typeface="Canva Sans" charset="1" panose="020B0503030501040103"/>
      <p:regular r:id="rId19"/>
    </p:embeddedFont>
    <p:embeddedFont>
      <p:font typeface="Arimo Bold" charset="1" panose="020B0704020202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G4midn7Zo.mp4" Type="http://schemas.openxmlformats.org/officeDocument/2006/relationships/video"/><Relationship Id="rId4" Target="../media/VAG4midn7Zo.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A124C">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41914" y="1028700"/>
            <a:ext cx="7455260" cy="14751512"/>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273" r="0" b="-1273"/>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1210101" y="2470757"/>
            <a:ext cx="3086100" cy="814159"/>
            <a:chOff x="0" y="0"/>
            <a:chExt cx="812800" cy="214429"/>
          </a:xfrm>
        </p:grpSpPr>
        <p:sp>
          <p:nvSpPr>
            <p:cNvPr name="Freeform 13" id="13"/>
            <p:cNvSpPr/>
            <p:nvPr/>
          </p:nvSpPr>
          <p:spPr>
            <a:xfrm flipH="false" flipV="false" rot="0">
              <a:off x="0" y="0"/>
              <a:ext cx="812800" cy="214429"/>
            </a:xfrm>
            <a:custGeom>
              <a:avLst/>
              <a:gdLst/>
              <a:ahLst/>
              <a:cxnLst/>
              <a:rect r="r" b="b" t="t" l="l"/>
              <a:pathLst>
                <a:path h="214429" w="812800">
                  <a:moveTo>
                    <a:pt x="107214" y="0"/>
                  </a:moveTo>
                  <a:lnTo>
                    <a:pt x="705586" y="0"/>
                  </a:lnTo>
                  <a:cubicBezTo>
                    <a:pt x="764798" y="0"/>
                    <a:pt x="812800" y="48002"/>
                    <a:pt x="812800" y="107214"/>
                  </a:cubicBezTo>
                  <a:lnTo>
                    <a:pt x="812800" y="107214"/>
                  </a:lnTo>
                  <a:cubicBezTo>
                    <a:pt x="812800" y="135649"/>
                    <a:pt x="801504" y="162920"/>
                    <a:pt x="781398" y="183026"/>
                  </a:cubicBezTo>
                  <a:cubicBezTo>
                    <a:pt x="761291" y="203133"/>
                    <a:pt x="734021" y="214429"/>
                    <a:pt x="705586" y="214429"/>
                  </a:cubicBezTo>
                  <a:lnTo>
                    <a:pt x="107214" y="214429"/>
                  </a:lnTo>
                  <a:cubicBezTo>
                    <a:pt x="48002" y="214429"/>
                    <a:pt x="0" y="166427"/>
                    <a:pt x="0" y="107214"/>
                  </a:cubicBezTo>
                  <a:lnTo>
                    <a:pt x="0" y="107214"/>
                  </a:lnTo>
                  <a:cubicBezTo>
                    <a:pt x="0" y="48002"/>
                    <a:pt x="48002" y="0"/>
                    <a:pt x="107214" y="0"/>
                  </a:cubicBezTo>
                  <a:close/>
                </a:path>
              </a:pathLst>
            </a:custGeom>
            <a:solidFill>
              <a:srgbClr val="FF00B8"/>
            </a:solidFill>
          </p:spPr>
        </p:sp>
        <p:sp>
          <p:nvSpPr>
            <p:cNvPr name="TextBox 14" id="14"/>
            <p:cNvSpPr txBox="true"/>
            <p:nvPr/>
          </p:nvSpPr>
          <p:spPr>
            <a:xfrm>
              <a:off x="0" y="-57150"/>
              <a:ext cx="812800" cy="271579"/>
            </a:xfrm>
            <a:prstGeom prst="rect">
              <a:avLst/>
            </a:prstGeom>
          </p:spPr>
          <p:txBody>
            <a:bodyPr anchor="ctr" rtlCol="false" tIns="50800" lIns="50800" bIns="50800" rIns="50800"/>
            <a:lstStyle/>
            <a:p>
              <a:pPr algn="ctr">
                <a:lnSpc>
                  <a:spcPts val="2520"/>
                </a:lnSpc>
              </a:pPr>
              <a:r>
                <a:rPr lang="en-US" sz="1800">
                  <a:solidFill>
                    <a:srgbClr val="FFFFFF"/>
                  </a:solidFill>
                  <a:latin typeface="Poppins"/>
                  <a:ea typeface="Poppins"/>
                  <a:cs typeface="Poppins"/>
                  <a:sym typeface="Poppins"/>
                </a:rPr>
                <a:t>Android Mobile App</a:t>
              </a:r>
            </a:p>
          </p:txBody>
        </p:sp>
      </p:grpSp>
      <p:sp>
        <p:nvSpPr>
          <p:cNvPr name="Freeform 15" id="15"/>
          <p:cNvSpPr/>
          <p:nvPr/>
        </p:nvSpPr>
        <p:spPr>
          <a:xfrm flipH="false" flipV="false" rot="0">
            <a:off x="1344393" y="7455627"/>
            <a:ext cx="4392876" cy="694873"/>
          </a:xfrm>
          <a:custGeom>
            <a:avLst/>
            <a:gdLst/>
            <a:ahLst/>
            <a:cxnLst/>
            <a:rect r="r" b="b" t="t" l="l"/>
            <a:pathLst>
              <a:path h="694873" w="4392876">
                <a:moveTo>
                  <a:pt x="0" y="0"/>
                </a:moveTo>
                <a:lnTo>
                  <a:pt x="4392876" y="0"/>
                </a:lnTo>
                <a:lnTo>
                  <a:pt x="4392876" y="694873"/>
                </a:lnTo>
                <a:lnTo>
                  <a:pt x="0" y="694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6523365" y="7106130"/>
            <a:ext cx="4228425" cy="2088740"/>
          </a:xfrm>
          <a:custGeom>
            <a:avLst/>
            <a:gdLst/>
            <a:ahLst/>
            <a:cxnLst/>
            <a:rect r="r" b="b" t="t" l="l"/>
            <a:pathLst>
              <a:path h="2088740" w="4228425">
                <a:moveTo>
                  <a:pt x="0" y="0"/>
                </a:moveTo>
                <a:lnTo>
                  <a:pt x="4228425" y="0"/>
                </a:lnTo>
                <a:lnTo>
                  <a:pt x="4228425" y="2088740"/>
                </a:lnTo>
                <a:lnTo>
                  <a:pt x="0" y="2088740"/>
                </a:lnTo>
                <a:lnTo>
                  <a:pt x="0" y="0"/>
                </a:lnTo>
                <a:close/>
              </a:path>
            </a:pathLst>
          </a:custGeom>
          <a:blipFill>
            <a:blip r:embed="rId5"/>
            <a:stretch>
              <a:fillRect l="0" t="0" r="0" b="0"/>
            </a:stretch>
          </a:blipFill>
        </p:spPr>
      </p:sp>
      <p:sp>
        <p:nvSpPr>
          <p:cNvPr name="TextBox 17" id="17"/>
          <p:cNvSpPr txBox="true"/>
          <p:nvPr/>
        </p:nvSpPr>
        <p:spPr>
          <a:xfrm rot="0">
            <a:off x="1210101" y="497965"/>
            <a:ext cx="1704814" cy="216424"/>
          </a:xfrm>
          <a:prstGeom prst="rect">
            <a:avLst/>
          </a:prstGeom>
        </p:spPr>
        <p:txBody>
          <a:bodyPr anchor="t" rtlCol="false" tIns="0" lIns="0" bIns="0" rIns="0">
            <a:spAutoFit/>
          </a:bodyPr>
          <a:lstStyle/>
          <a:p>
            <a:pPr algn="l">
              <a:lnSpc>
                <a:spcPts val="1656"/>
              </a:lnSpc>
            </a:pPr>
            <a:r>
              <a:rPr lang="en-US" b="true" sz="1800">
                <a:solidFill>
                  <a:srgbClr val="FFFFFF"/>
                </a:solidFill>
                <a:latin typeface="Muli Bold"/>
                <a:ea typeface="Muli Bold"/>
                <a:cs typeface="Muli Bold"/>
                <a:sym typeface="Muli Bold"/>
              </a:rPr>
              <a:t>DEPI ROUND 3</a:t>
            </a:r>
          </a:p>
        </p:txBody>
      </p:sp>
      <p:sp>
        <p:nvSpPr>
          <p:cNvPr name="TextBox 18" id="18"/>
          <p:cNvSpPr txBox="true"/>
          <p:nvPr/>
        </p:nvSpPr>
        <p:spPr>
          <a:xfrm rot="0">
            <a:off x="1210101" y="3244249"/>
            <a:ext cx="9843485" cy="1899262"/>
          </a:xfrm>
          <a:prstGeom prst="rect">
            <a:avLst/>
          </a:prstGeom>
        </p:spPr>
        <p:txBody>
          <a:bodyPr anchor="t" rtlCol="false" tIns="0" lIns="0" bIns="0" rIns="0">
            <a:spAutoFit/>
          </a:bodyPr>
          <a:lstStyle/>
          <a:p>
            <a:pPr algn="l">
              <a:lnSpc>
                <a:spcPts val="15541"/>
              </a:lnSpc>
            </a:pPr>
            <a:r>
              <a:rPr lang="en-US" sz="11101" b="true">
                <a:solidFill>
                  <a:srgbClr val="FFFFFF"/>
                </a:solidFill>
                <a:latin typeface="TT Norms Bold"/>
                <a:ea typeface="TT Norms Bold"/>
                <a:cs typeface="TT Norms Bold"/>
                <a:sym typeface="TT Norms Bold"/>
              </a:rPr>
              <a:t>VodFlix App</a:t>
            </a:r>
          </a:p>
        </p:txBody>
      </p:sp>
      <p:sp>
        <p:nvSpPr>
          <p:cNvPr name="TextBox 19" id="19"/>
          <p:cNvSpPr txBox="true"/>
          <p:nvPr/>
        </p:nvSpPr>
        <p:spPr>
          <a:xfrm rot="0">
            <a:off x="1344393" y="5837645"/>
            <a:ext cx="7571725" cy="1082263"/>
          </a:xfrm>
          <a:prstGeom prst="rect">
            <a:avLst/>
          </a:prstGeom>
        </p:spPr>
        <p:txBody>
          <a:bodyPr anchor="t" rtlCol="false" tIns="0" lIns="0" bIns="0" rIns="0">
            <a:spAutoFit/>
          </a:bodyPr>
          <a:lstStyle/>
          <a:p>
            <a:pPr algn="l">
              <a:lnSpc>
                <a:spcPts val="4399"/>
              </a:lnSpc>
            </a:pPr>
            <a:r>
              <a:rPr lang="en-US" sz="3142" b="true">
                <a:solidFill>
                  <a:srgbClr val="FFFFFF"/>
                </a:solidFill>
                <a:latin typeface="Canva Sans Bold"/>
                <a:ea typeface="Canva Sans Bold"/>
                <a:cs typeface="Canva Sans Bold"/>
                <a:sym typeface="Canva Sans Bold"/>
              </a:rPr>
              <a:t>movie app graduation project </a:t>
            </a:r>
          </a:p>
          <a:p>
            <a:pPr algn="l">
              <a:lnSpc>
                <a:spcPts val="4399"/>
              </a:lnSpc>
            </a:pPr>
            <a:r>
              <a:rPr lang="en-US" sz="3142" b="true">
                <a:solidFill>
                  <a:srgbClr val="FFFFFF"/>
                </a:solidFill>
                <a:latin typeface="Canva Sans Bold"/>
                <a:ea typeface="Canva Sans Bold"/>
                <a:cs typeface="Canva Sans Bold"/>
                <a:sym typeface="Canva Sans Bold"/>
              </a:rPr>
              <a:t>depi team 3 </a:t>
            </a:r>
          </a:p>
        </p:txBody>
      </p:sp>
      <p:sp>
        <p:nvSpPr>
          <p:cNvPr name="TextBox 20" id="20"/>
          <p:cNvSpPr txBox="true"/>
          <p:nvPr/>
        </p:nvSpPr>
        <p:spPr>
          <a:xfrm rot="0">
            <a:off x="1344393" y="7611611"/>
            <a:ext cx="4392876" cy="325727"/>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Poppins"/>
                <a:ea typeface="Poppins"/>
                <a:cs typeface="Poppins"/>
                <a:sym typeface="Poppins"/>
              </a:rPr>
              <a:t>www.depi.com</a:t>
            </a:r>
          </a:p>
        </p:txBody>
      </p:sp>
      <p:sp>
        <p:nvSpPr>
          <p:cNvPr name="TextBox 21" id="21"/>
          <p:cNvSpPr txBox="true"/>
          <p:nvPr/>
        </p:nvSpPr>
        <p:spPr>
          <a:xfrm rot="0">
            <a:off x="12216585" y="383665"/>
            <a:ext cx="808851"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Home</a:t>
            </a:r>
          </a:p>
        </p:txBody>
      </p:sp>
      <p:sp>
        <p:nvSpPr>
          <p:cNvPr name="TextBox 22" id="22"/>
          <p:cNvSpPr txBox="true"/>
          <p:nvPr/>
        </p:nvSpPr>
        <p:spPr>
          <a:xfrm rot="0">
            <a:off x="13328708" y="383665"/>
            <a:ext cx="1281672"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Product</a:t>
            </a:r>
          </a:p>
        </p:txBody>
      </p:sp>
      <p:sp>
        <p:nvSpPr>
          <p:cNvPr name="TextBox 23" id="23"/>
          <p:cNvSpPr txBox="true"/>
          <p:nvPr/>
        </p:nvSpPr>
        <p:spPr>
          <a:xfrm rot="0">
            <a:off x="14926759" y="383665"/>
            <a:ext cx="1085165"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Service</a:t>
            </a:r>
          </a:p>
        </p:txBody>
      </p:sp>
      <p:sp>
        <p:nvSpPr>
          <p:cNvPr name="TextBox 24" id="24"/>
          <p:cNvSpPr txBox="true"/>
          <p:nvPr/>
        </p:nvSpPr>
        <p:spPr>
          <a:xfrm rot="0">
            <a:off x="16330835" y="383665"/>
            <a:ext cx="1166058"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Contact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A124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68535" y="-536090"/>
            <a:ext cx="18856535" cy="5679590"/>
            <a:chOff x="0" y="0"/>
            <a:chExt cx="2921371" cy="879917"/>
          </a:xfrm>
        </p:grpSpPr>
        <p:sp>
          <p:nvSpPr>
            <p:cNvPr name="Freeform 3" id="3"/>
            <p:cNvSpPr/>
            <p:nvPr/>
          </p:nvSpPr>
          <p:spPr>
            <a:xfrm flipH="false" flipV="false" rot="0">
              <a:off x="0" y="0"/>
              <a:ext cx="2921371" cy="879917"/>
            </a:xfrm>
            <a:custGeom>
              <a:avLst/>
              <a:gdLst/>
              <a:ahLst/>
              <a:cxnLst/>
              <a:rect r="r" b="b" t="t" l="l"/>
              <a:pathLst>
                <a:path h="879917" w="2921371">
                  <a:moveTo>
                    <a:pt x="0" y="0"/>
                  </a:moveTo>
                  <a:lnTo>
                    <a:pt x="2921371" y="0"/>
                  </a:lnTo>
                  <a:lnTo>
                    <a:pt x="2921371" y="879917"/>
                  </a:lnTo>
                  <a:lnTo>
                    <a:pt x="0" y="879917"/>
                  </a:lnTo>
                  <a:close/>
                </a:path>
              </a:pathLst>
            </a:custGeom>
            <a:blipFill>
              <a:blip r:embed="rId2"/>
              <a:stretch>
                <a:fillRect l="0" t="-60599" r="0" b="-60599"/>
              </a:stretch>
            </a:blipFill>
          </p:spPr>
        </p:sp>
      </p:grpSp>
      <p:sp>
        <p:nvSpPr>
          <p:cNvPr name="TextBox 4" id="4"/>
          <p:cNvSpPr txBox="true"/>
          <p:nvPr/>
        </p:nvSpPr>
        <p:spPr>
          <a:xfrm rot="0">
            <a:off x="5959986" y="4126836"/>
            <a:ext cx="9843485" cy="1016664"/>
          </a:xfrm>
          <a:prstGeom prst="rect">
            <a:avLst/>
          </a:prstGeom>
        </p:spPr>
        <p:txBody>
          <a:bodyPr anchor="t" rtlCol="false" tIns="0" lIns="0" bIns="0" rIns="0">
            <a:spAutoFit/>
          </a:bodyPr>
          <a:lstStyle/>
          <a:p>
            <a:pPr algn="ctr">
              <a:lnSpc>
                <a:spcPts val="7521"/>
              </a:lnSpc>
            </a:pPr>
            <a:r>
              <a:rPr lang="en-US" sz="8002" b="true">
                <a:solidFill>
                  <a:srgbClr val="FFFFFF"/>
                </a:solidFill>
                <a:latin typeface="TT Norms Bold"/>
                <a:ea typeface="TT Norms Bold"/>
                <a:cs typeface="TT Norms Bold"/>
                <a:sym typeface="TT Norms Bold"/>
              </a:rPr>
              <a:t>ABOUT US </a:t>
            </a:r>
          </a:p>
        </p:txBody>
      </p:sp>
      <p:sp>
        <p:nvSpPr>
          <p:cNvPr name="TextBox 5" id="5"/>
          <p:cNvSpPr txBox="true"/>
          <p:nvPr/>
        </p:nvSpPr>
        <p:spPr>
          <a:xfrm rot="0">
            <a:off x="1210101" y="497965"/>
            <a:ext cx="1704814" cy="216424"/>
          </a:xfrm>
          <a:prstGeom prst="rect">
            <a:avLst/>
          </a:prstGeom>
        </p:spPr>
        <p:txBody>
          <a:bodyPr anchor="t" rtlCol="false" tIns="0" lIns="0" bIns="0" rIns="0">
            <a:spAutoFit/>
          </a:bodyPr>
          <a:lstStyle/>
          <a:p>
            <a:pPr algn="l">
              <a:lnSpc>
                <a:spcPts val="1656"/>
              </a:lnSpc>
            </a:pPr>
            <a:r>
              <a:rPr lang="en-US" b="true" sz="1800">
                <a:solidFill>
                  <a:srgbClr val="FFFFFF"/>
                </a:solidFill>
                <a:latin typeface="Muli Bold"/>
                <a:ea typeface="Muli Bold"/>
                <a:cs typeface="Muli Bold"/>
                <a:sym typeface="Muli Bold"/>
              </a:rPr>
              <a:t>DEPI ROUND 3</a:t>
            </a:r>
          </a:p>
        </p:txBody>
      </p:sp>
      <p:sp>
        <p:nvSpPr>
          <p:cNvPr name="TextBox 6" id="6"/>
          <p:cNvSpPr txBox="true"/>
          <p:nvPr/>
        </p:nvSpPr>
        <p:spPr>
          <a:xfrm rot="0">
            <a:off x="12216585" y="383665"/>
            <a:ext cx="808851"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Home</a:t>
            </a:r>
          </a:p>
        </p:txBody>
      </p:sp>
      <p:sp>
        <p:nvSpPr>
          <p:cNvPr name="TextBox 7" id="7"/>
          <p:cNvSpPr txBox="true"/>
          <p:nvPr/>
        </p:nvSpPr>
        <p:spPr>
          <a:xfrm rot="0">
            <a:off x="13328708" y="383665"/>
            <a:ext cx="1281672"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Product</a:t>
            </a:r>
          </a:p>
        </p:txBody>
      </p:sp>
      <p:sp>
        <p:nvSpPr>
          <p:cNvPr name="TextBox 8" id="8"/>
          <p:cNvSpPr txBox="true"/>
          <p:nvPr/>
        </p:nvSpPr>
        <p:spPr>
          <a:xfrm rot="0">
            <a:off x="14926759" y="383665"/>
            <a:ext cx="1085165"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Service</a:t>
            </a:r>
          </a:p>
        </p:txBody>
      </p:sp>
      <p:sp>
        <p:nvSpPr>
          <p:cNvPr name="TextBox 9" id="9"/>
          <p:cNvSpPr txBox="true"/>
          <p:nvPr/>
        </p:nvSpPr>
        <p:spPr>
          <a:xfrm rot="0">
            <a:off x="16330835" y="383665"/>
            <a:ext cx="1166058"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Contact</a:t>
            </a:r>
          </a:p>
        </p:txBody>
      </p:sp>
      <p:sp>
        <p:nvSpPr>
          <p:cNvPr name="TextBox 10" id="10"/>
          <p:cNvSpPr txBox="true"/>
          <p:nvPr/>
        </p:nvSpPr>
        <p:spPr>
          <a:xfrm rot="0">
            <a:off x="557329" y="5512070"/>
            <a:ext cx="5209221" cy="3498738"/>
          </a:xfrm>
          <a:prstGeom prst="rect">
            <a:avLst/>
          </a:prstGeom>
        </p:spPr>
        <p:txBody>
          <a:bodyPr anchor="t" rtlCol="false" tIns="0" lIns="0" bIns="0" rIns="0">
            <a:spAutoFit/>
          </a:bodyPr>
          <a:lstStyle/>
          <a:p>
            <a:pPr algn="l">
              <a:lnSpc>
                <a:spcPts val="5599"/>
              </a:lnSpc>
            </a:pPr>
            <a:r>
              <a:rPr lang="en-US" sz="3999" b="true">
                <a:solidFill>
                  <a:srgbClr val="FFFFFF"/>
                </a:solidFill>
                <a:latin typeface="Canva Sans Bold"/>
                <a:ea typeface="Canva Sans Bold"/>
                <a:cs typeface="Canva Sans Bold"/>
                <a:sym typeface="Canva Sans Bold"/>
              </a:rPr>
              <a:t>HAGAR ZOHNY </a:t>
            </a:r>
          </a:p>
          <a:p>
            <a:pPr algn="l">
              <a:lnSpc>
                <a:spcPts val="5599"/>
              </a:lnSpc>
            </a:pPr>
            <a:r>
              <a:rPr lang="en-US" sz="3999" b="true">
                <a:solidFill>
                  <a:srgbClr val="FFFFFF"/>
                </a:solidFill>
                <a:latin typeface="Canva Sans Bold"/>
                <a:ea typeface="Canva Sans Bold"/>
                <a:cs typeface="Canva Sans Bold"/>
                <a:sym typeface="Canva Sans Bold"/>
              </a:rPr>
              <a:t>HABIBA MAGDY </a:t>
            </a:r>
          </a:p>
          <a:p>
            <a:pPr algn="l">
              <a:lnSpc>
                <a:spcPts val="5599"/>
              </a:lnSpc>
            </a:pPr>
            <a:r>
              <a:rPr lang="en-US" sz="3999" b="true">
                <a:solidFill>
                  <a:srgbClr val="FFFFFF"/>
                </a:solidFill>
                <a:latin typeface="Canva Sans Bold"/>
                <a:ea typeface="Canva Sans Bold"/>
                <a:cs typeface="Canva Sans Bold"/>
                <a:sym typeface="Canva Sans Bold"/>
              </a:rPr>
              <a:t>MAROCIKA AZMY</a:t>
            </a:r>
          </a:p>
          <a:p>
            <a:pPr algn="l">
              <a:lnSpc>
                <a:spcPts val="5599"/>
              </a:lnSpc>
            </a:pPr>
            <a:r>
              <a:rPr lang="en-US" sz="3999" b="true">
                <a:solidFill>
                  <a:srgbClr val="FFFFFF"/>
                </a:solidFill>
                <a:latin typeface="Canva Sans Bold"/>
                <a:ea typeface="Canva Sans Bold"/>
                <a:cs typeface="Canva Sans Bold"/>
                <a:sym typeface="Canva Sans Bold"/>
              </a:rPr>
              <a:t>JANA AYMAN </a:t>
            </a:r>
          </a:p>
          <a:p>
            <a:pPr algn="l">
              <a:lnSpc>
                <a:spcPts val="5599"/>
              </a:lnSpc>
            </a:pPr>
            <a:r>
              <a:rPr lang="en-US" sz="3999" b="true">
                <a:solidFill>
                  <a:srgbClr val="FFFFFF"/>
                </a:solidFill>
                <a:latin typeface="Canva Sans Bold"/>
                <a:ea typeface="Canva Sans Bold"/>
                <a:cs typeface="Canva Sans Bold"/>
                <a:sym typeface="Canva Sans Bold"/>
              </a:rPr>
              <a:t>HAGER ALAA</a:t>
            </a:r>
          </a:p>
        </p:txBody>
      </p:sp>
      <p:sp>
        <p:nvSpPr>
          <p:cNvPr name="TextBox 11" id="11"/>
          <p:cNvSpPr txBox="true"/>
          <p:nvPr/>
        </p:nvSpPr>
        <p:spPr>
          <a:xfrm rot="0">
            <a:off x="5521852" y="7995203"/>
            <a:ext cx="12596114" cy="1956731"/>
          </a:xfrm>
          <a:prstGeom prst="rect">
            <a:avLst/>
          </a:prstGeom>
        </p:spPr>
        <p:txBody>
          <a:bodyPr anchor="t" rtlCol="false" tIns="0" lIns="0" bIns="0" rIns="0">
            <a:spAutoFit/>
          </a:bodyPr>
          <a:lstStyle/>
          <a:p>
            <a:pPr algn="l">
              <a:lnSpc>
                <a:spcPts val="3965"/>
              </a:lnSpc>
            </a:pPr>
            <a:r>
              <a:rPr lang="en-US" sz="2832">
                <a:solidFill>
                  <a:srgbClr val="FFFFFF"/>
                </a:solidFill>
                <a:latin typeface="Canva Sans"/>
                <a:ea typeface="Canva Sans"/>
                <a:cs typeface="Canva Sans"/>
                <a:sym typeface="Canva Sans"/>
              </a:rPr>
              <a:t>We are</a:t>
            </a:r>
            <a:r>
              <a:rPr lang="en-US" sz="2832">
                <a:solidFill>
                  <a:srgbClr val="FFFFFF"/>
                </a:solidFill>
                <a:latin typeface="Canva Sans"/>
                <a:ea typeface="Canva Sans"/>
                <a:cs typeface="Canva Sans"/>
                <a:sym typeface="Canva Sans"/>
              </a:rPr>
              <a:t> a small group of passionate Computer Science students driven by creativity and innovation. With a shared love for technology and problem‑solving, we came together to design and develop VodFlix as a graduation project in depi round 3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A124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47850" y="9258300"/>
            <a:ext cx="2118838" cy="639590"/>
            <a:chOff x="0" y="0"/>
            <a:chExt cx="558048" cy="168452"/>
          </a:xfrm>
        </p:grpSpPr>
        <p:sp>
          <p:nvSpPr>
            <p:cNvPr name="Freeform 3" id="3"/>
            <p:cNvSpPr/>
            <p:nvPr/>
          </p:nvSpPr>
          <p:spPr>
            <a:xfrm flipH="false" flipV="false" rot="0">
              <a:off x="0" y="0"/>
              <a:ext cx="558048" cy="168452"/>
            </a:xfrm>
            <a:custGeom>
              <a:avLst/>
              <a:gdLst/>
              <a:ahLst/>
              <a:cxnLst/>
              <a:rect r="r" b="b" t="t" l="l"/>
              <a:pathLst>
                <a:path h="168452" w="558048">
                  <a:moveTo>
                    <a:pt x="84226" y="0"/>
                  </a:moveTo>
                  <a:lnTo>
                    <a:pt x="473822" y="0"/>
                  </a:lnTo>
                  <a:cubicBezTo>
                    <a:pt x="520339" y="0"/>
                    <a:pt x="558048" y="37709"/>
                    <a:pt x="558048" y="84226"/>
                  </a:cubicBezTo>
                  <a:lnTo>
                    <a:pt x="558048" y="84226"/>
                  </a:lnTo>
                  <a:cubicBezTo>
                    <a:pt x="558048" y="130742"/>
                    <a:pt x="520339" y="168452"/>
                    <a:pt x="473822" y="168452"/>
                  </a:cubicBezTo>
                  <a:lnTo>
                    <a:pt x="84226" y="168452"/>
                  </a:lnTo>
                  <a:cubicBezTo>
                    <a:pt x="37709" y="168452"/>
                    <a:pt x="0" y="130742"/>
                    <a:pt x="0" y="84226"/>
                  </a:cubicBezTo>
                  <a:lnTo>
                    <a:pt x="0" y="84226"/>
                  </a:lnTo>
                  <a:cubicBezTo>
                    <a:pt x="0" y="37709"/>
                    <a:pt x="37709" y="0"/>
                    <a:pt x="84226" y="0"/>
                  </a:cubicBezTo>
                  <a:close/>
                </a:path>
              </a:pathLst>
            </a:custGeom>
            <a:solidFill>
              <a:srgbClr val="FF00B8"/>
            </a:solidFill>
            <a:ln cap="rnd">
              <a:noFill/>
              <a:prstDash val="solid"/>
              <a:round/>
            </a:ln>
          </p:spPr>
        </p:sp>
        <p:sp>
          <p:nvSpPr>
            <p:cNvPr name="TextBox 4" id="4"/>
            <p:cNvSpPr txBox="true"/>
            <p:nvPr/>
          </p:nvSpPr>
          <p:spPr>
            <a:xfrm>
              <a:off x="0" y="-47625"/>
              <a:ext cx="558048" cy="216077"/>
            </a:xfrm>
            <a:prstGeom prst="rect">
              <a:avLst/>
            </a:prstGeom>
          </p:spPr>
          <p:txBody>
            <a:bodyPr anchor="ctr" rtlCol="false" tIns="50800" lIns="50800" bIns="50800" rIns="50800"/>
            <a:lstStyle/>
            <a:p>
              <a:pPr algn="ctr">
                <a:lnSpc>
                  <a:spcPts val="1960"/>
                </a:lnSpc>
              </a:pPr>
              <a:r>
                <a:rPr lang="en-US" sz="1400">
                  <a:solidFill>
                    <a:srgbClr val="FFFFFF"/>
                  </a:solidFill>
                  <a:latin typeface="Poppins"/>
                  <a:ea typeface="Poppins"/>
                  <a:cs typeface="Poppins"/>
                  <a:sym typeface="Poppins"/>
                </a:rPr>
                <a:t>Show More</a:t>
              </a:r>
            </a:p>
          </p:txBody>
        </p:sp>
      </p:grpSp>
      <p:sp>
        <p:nvSpPr>
          <p:cNvPr name="Freeform 5" id="5"/>
          <p:cNvSpPr/>
          <p:nvPr/>
        </p:nvSpPr>
        <p:spPr>
          <a:xfrm flipH="false" flipV="false" rot="0">
            <a:off x="10705263" y="1972377"/>
            <a:ext cx="7810233" cy="7925513"/>
          </a:xfrm>
          <a:custGeom>
            <a:avLst/>
            <a:gdLst/>
            <a:ahLst/>
            <a:cxnLst/>
            <a:rect r="r" b="b" t="t" l="l"/>
            <a:pathLst>
              <a:path h="7925513" w="7810233">
                <a:moveTo>
                  <a:pt x="0" y="0"/>
                </a:moveTo>
                <a:lnTo>
                  <a:pt x="7810233" y="0"/>
                </a:lnTo>
                <a:lnTo>
                  <a:pt x="7810233" y="7925513"/>
                </a:lnTo>
                <a:lnTo>
                  <a:pt x="0" y="7925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224939"/>
            <a:ext cx="9843485" cy="1377948"/>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About Our App</a:t>
            </a:r>
          </a:p>
        </p:txBody>
      </p:sp>
      <p:sp>
        <p:nvSpPr>
          <p:cNvPr name="TextBox 7" id="7"/>
          <p:cNvSpPr txBox="true"/>
          <p:nvPr/>
        </p:nvSpPr>
        <p:spPr>
          <a:xfrm rot="0">
            <a:off x="847850" y="2841011"/>
            <a:ext cx="4219639" cy="504813"/>
          </a:xfrm>
          <a:prstGeom prst="rect">
            <a:avLst/>
          </a:prstGeom>
        </p:spPr>
        <p:txBody>
          <a:bodyPr anchor="t" rtlCol="false" tIns="0" lIns="0" bIns="0" rIns="0">
            <a:spAutoFit/>
          </a:bodyPr>
          <a:lstStyle/>
          <a:p>
            <a:pPr algn="l" marL="647694" indent="-323847" lvl="1">
              <a:lnSpc>
                <a:spcPts val="4199"/>
              </a:lnSpc>
              <a:buFont typeface="Arial"/>
              <a:buChar char="•"/>
            </a:pPr>
            <a:r>
              <a:rPr lang="en-US" b="true" sz="2999">
                <a:solidFill>
                  <a:srgbClr val="FF00B8"/>
                </a:solidFill>
                <a:latin typeface="TT Norms Bold"/>
                <a:ea typeface="TT Norms Bold"/>
                <a:cs typeface="TT Norms Bold"/>
                <a:sym typeface="TT Norms Bold"/>
              </a:rPr>
              <a:t>Discription </a:t>
            </a:r>
          </a:p>
        </p:txBody>
      </p:sp>
      <p:sp>
        <p:nvSpPr>
          <p:cNvPr name="TextBox 8" id="8"/>
          <p:cNvSpPr txBox="true"/>
          <p:nvPr/>
        </p:nvSpPr>
        <p:spPr>
          <a:xfrm rot="0">
            <a:off x="899623" y="8088841"/>
            <a:ext cx="2945572" cy="448307"/>
          </a:xfrm>
          <a:prstGeom prst="rect">
            <a:avLst/>
          </a:prstGeom>
        </p:spPr>
        <p:txBody>
          <a:bodyPr anchor="t" rtlCol="false" tIns="0" lIns="0" bIns="0" rIns="0">
            <a:spAutoFit/>
          </a:bodyPr>
          <a:lstStyle/>
          <a:p>
            <a:pPr algn="l" marL="561336" indent="-280668" lvl="1">
              <a:lnSpc>
                <a:spcPts val="3639"/>
              </a:lnSpc>
              <a:buFont typeface="Arial"/>
              <a:buChar char="•"/>
            </a:pPr>
            <a:r>
              <a:rPr lang="en-US" b="true" sz="2599">
                <a:solidFill>
                  <a:srgbClr val="FF00B8"/>
                </a:solidFill>
                <a:latin typeface="TT Norms Bold"/>
                <a:ea typeface="TT Norms Bold"/>
                <a:cs typeface="TT Norms Bold"/>
                <a:sym typeface="TT Norms Bold"/>
              </a:rPr>
              <a:t>Platforms</a:t>
            </a:r>
          </a:p>
        </p:txBody>
      </p:sp>
      <p:sp>
        <p:nvSpPr>
          <p:cNvPr name="TextBox 9" id="9"/>
          <p:cNvSpPr txBox="true"/>
          <p:nvPr/>
        </p:nvSpPr>
        <p:spPr>
          <a:xfrm rot="0">
            <a:off x="2833944" y="8649596"/>
            <a:ext cx="6310056" cy="441340"/>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Poppins"/>
                <a:ea typeface="Poppins"/>
                <a:cs typeface="Poppins"/>
                <a:sym typeface="Poppins"/>
              </a:rPr>
              <a:t>it’s only avalible on android phones </a:t>
            </a:r>
          </a:p>
        </p:txBody>
      </p:sp>
      <p:sp>
        <p:nvSpPr>
          <p:cNvPr name="TextBox 10" id="10"/>
          <p:cNvSpPr txBox="true"/>
          <p:nvPr/>
        </p:nvSpPr>
        <p:spPr>
          <a:xfrm rot="0">
            <a:off x="1210101" y="497965"/>
            <a:ext cx="1704814" cy="216424"/>
          </a:xfrm>
          <a:prstGeom prst="rect">
            <a:avLst/>
          </a:prstGeom>
        </p:spPr>
        <p:txBody>
          <a:bodyPr anchor="t" rtlCol="false" tIns="0" lIns="0" bIns="0" rIns="0">
            <a:spAutoFit/>
          </a:bodyPr>
          <a:lstStyle/>
          <a:p>
            <a:pPr algn="l">
              <a:lnSpc>
                <a:spcPts val="1656"/>
              </a:lnSpc>
            </a:pPr>
            <a:r>
              <a:rPr lang="en-US" b="true" sz="1800">
                <a:solidFill>
                  <a:srgbClr val="FFFFFF"/>
                </a:solidFill>
                <a:latin typeface="Muli Bold"/>
                <a:ea typeface="Muli Bold"/>
                <a:cs typeface="Muli Bold"/>
                <a:sym typeface="Muli Bold"/>
              </a:rPr>
              <a:t>DEPI ROUND 3</a:t>
            </a:r>
          </a:p>
        </p:txBody>
      </p:sp>
      <p:sp>
        <p:nvSpPr>
          <p:cNvPr name="TextBox 11" id="11"/>
          <p:cNvSpPr txBox="true"/>
          <p:nvPr/>
        </p:nvSpPr>
        <p:spPr>
          <a:xfrm rot="0">
            <a:off x="12216585" y="383665"/>
            <a:ext cx="808851"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Home</a:t>
            </a:r>
          </a:p>
        </p:txBody>
      </p:sp>
      <p:sp>
        <p:nvSpPr>
          <p:cNvPr name="TextBox 12" id="12"/>
          <p:cNvSpPr txBox="true"/>
          <p:nvPr/>
        </p:nvSpPr>
        <p:spPr>
          <a:xfrm rot="0">
            <a:off x="13328708" y="383665"/>
            <a:ext cx="1281672"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Product</a:t>
            </a:r>
          </a:p>
        </p:txBody>
      </p:sp>
      <p:sp>
        <p:nvSpPr>
          <p:cNvPr name="TextBox 13" id="13"/>
          <p:cNvSpPr txBox="true"/>
          <p:nvPr/>
        </p:nvSpPr>
        <p:spPr>
          <a:xfrm rot="0">
            <a:off x="14926759" y="383665"/>
            <a:ext cx="1085165"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Service</a:t>
            </a:r>
          </a:p>
        </p:txBody>
      </p:sp>
      <p:sp>
        <p:nvSpPr>
          <p:cNvPr name="TextBox 14" id="14"/>
          <p:cNvSpPr txBox="true"/>
          <p:nvPr/>
        </p:nvSpPr>
        <p:spPr>
          <a:xfrm rot="0">
            <a:off x="16330835" y="383665"/>
            <a:ext cx="1166058"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Contact</a:t>
            </a:r>
          </a:p>
        </p:txBody>
      </p:sp>
      <p:sp>
        <p:nvSpPr>
          <p:cNvPr name="TextBox 15" id="15"/>
          <p:cNvSpPr txBox="true"/>
          <p:nvPr/>
        </p:nvSpPr>
        <p:spPr>
          <a:xfrm rot="0">
            <a:off x="1210101" y="3650625"/>
            <a:ext cx="9111527" cy="4117727"/>
          </a:xfrm>
          <a:prstGeom prst="rect">
            <a:avLst/>
          </a:prstGeom>
        </p:spPr>
        <p:txBody>
          <a:bodyPr anchor="t" rtlCol="false" tIns="0" lIns="0" bIns="0" rIns="0">
            <a:spAutoFit/>
          </a:bodyPr>
          <a:lstStyle/>
          <a:p>
            <a:pPr algn="l">
              <a:lnSpc>
                <a:spcPts val="4059"/>
              </a:lnSpc>
              <a:spcBef>
                <a:spcPct val="0"/>
              </a:spcBef>
            </a:pPr>
            <a:r>
              <a:rPr lang="en-US" sz="2899">
                <a:solidFill>
                  <a:srgbClr val="FFFFFF"/>
                </a:solidFill>
                <a:latin typeface="Poppins"/>
                <a:ea typeface="Poppins"/>
                <a:cs typeface="Poppins"/>
                <a:sym typeface="Poppins"/>
              </a:rPr>
              <a:t>VodFlix is a simple and modern movie app that helps you stay up to date with the latest trending films while giving you access to all available movies in one place. Browse detailed descriptions, explore categories, and quickly find what you’re looking for with the built‑in search feature. Entertainment made effortless, right at your fingertips.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A124C">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12458" y="1344012"/>
            <a:ext cx="4204915" cy="8320146"/>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654" t="0" r="-654"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4463633" y="3633386"/>
            <a:ext cx="4159206" cy="3020228"/>
            <a:chOff x="0" y="0"/>
            <a:chExt cx="776212" cy="563650"/>
          </a:xfrm>
        </p:grpSpPr>
        <p:sp>
          <p:nvSpPr>
            <p:cNvPr name="Freeform 13" id="13"/>
            <p:cNvSpPr/>
            <p:nvPr/>
          </p:nvSpPr>
          <p:spPr>
            <a:xfrm flipH="false" flipV="false" rot="0">
              <a:off x="0" y="0"/>
              <a:ext cx="776212" cy="563650"/>
            </a:xfrm>
            <a:custGeom>
              <a:avLst/>
              <a:gdLst/>
              <a:ahLst/>
              <a:cxnLst/>
              <a:rect r="r" b="b" t="t" l="l"/>
              <a:pathLst>
                <a:path h="563650" w="776212">
                  <a:moveTo>
                    <a:pt x="0" y="0"/>
                  </a:moveTo>
                  <a:lnTo>
                    <a:pt x="776212" y="0"/>
                  </a:lnTo>
                  <a:lnTo>
                    <a:pt x="776212" y="563650"/>
                  </a:lnTo>
                  <a:lnTo>
                    <a:pt x="0" y="563650"/>
                  </a:lnTo>
                  <a:close/>
                </a:path>
              </a:pathLst>
            </a:custGeom>
            <a:blipFill>
              <a:blip r:embed="rId3"/>
              <a:stretch>
                <a:fillRect l="0" t="-18855" r="0" b="-18855"/>
              </a:stretch>
            </a:blipFill>
          </p:spPr>
        </p:sp>
      </p:grpSp>
      <p:grpSp>
        <p:nvGrpSpPr>
          <p:cNvPr name="Group 14" id="14"/>
          <p:cNvGrpSpPr/>
          <p:nvPr/>
        </p:nvGrpSpPr>
        <p:grpSpPr>
          <a:xfrm rot="0">
            <a:off x="9065019" y="3633386"/>
            <a:ext cx="4159206" cy="3020228"/>
            <a:chOff x="0" y="0"/>
            <a:chExt cx="776212" cy="563650"/>
          </a:xfrm>
        </p:grpSpPr>
        <p:sp>
          <p:nvSpPr>
            <p:cNvPr name="Freeform 15" id="15"/>
            <p:cNvSpPr/>
            <p:nvPr/>
          </p:nvSpPr>
          <p:spPr>
            <a:xfrm flipH="false" flipV="false" rot="0">
              <a:off x="0" y="0"/>
              <a:ext cx="776212" cy="563650"/>
            </a:xfrm>
            <a:custGeom>
              <a:avLst/>
              <a:gdLst/>
              <a:ahLst/>
              <a:cxnLst/>
              <a:rect r="r" b="b" t="t" l="l"/>
              <a:pathLst>
                <a:path h="563650" w="776212">
                  <a:moveTo>
                    <a:pt x="0" y="0"/>
                  </a:moveTo>
                  <a:lnTo>
                    <a:pt x="776212" y="0"/>
                  </a:lnTo>
                  <a:lnTo>
                    <a:pt x="776212" y="563650"/>
                  </a:lnTo>
                  <a:lnTo>
                    <a:pt x="0" y="563650"/>
                  </a:lnTo>
                  <a:close/>
                </a:path>
              </a:pathLst>
            </a:custGeom>
            <a:blipFill>
              <a:blip r:embed="rId4"/>
              <a:stretch>
                <a:fillRect l="-4495" t="0" r="-4495" b="0"/>
              </a:stretch>
            </a:blipFill>
          </p:spPr>
        </p:sp>
      </p:grpSp>
      <p:grpSp>
        <p:nvGrpSpPr>
          <p:cNvPr name="Group 16" id="16"/>
          <p:cNvGrpSpPr/>
          <p:nvPr/>
        </p:nvGrpSpPr>
        <p:grpSpPr>
          <a:xfrm rot="0">
            <a:off x="13666404" y="3633386"/>
            <a:ext cx="4159206" cy="3020228"/>
            <a:chOff x="0" y="0"/>
            <a:chExt cx="776212" cy="563650"/>
          </a:xfrm>
        </p:grpSpPr>
        <p:sp>
          <p:nvSpPr>
            <p:cNvPr name="Freeform 17" id="17"/>
            <p:cNvSpPr/>
            <p:nvPr/>
          </p:nvSpPr>
          <p:spPr>
            <a:xfrm flipH="false" flipV="false" rot="0">
              <a:off x="0" y="0"/>
              <a:ext cx="776212" cy="563650"/>
            </a:xfrm>
            <a:custGeom>
              <a:avLst/>
              <a:gdLst/>
              <a:ahLst/>
              <a:cxnLst/>
              <a:rect r="r" b="b" t="t" l="l"/>
              <a:pathLst>
                <a:path h="563650" w="776212">
                  <a:moveTo>
                    <a:pt x="0" y="0"/>
                  </a:moveTo>
                  <a:lnTo>
                    <a:pt x="776212" y="0"/>
                  </a:lnTo>
                  <a:lnTo>
                    <a:pt x="776212" y="563650"/>
                  </a:lnTo>
                  <a:lnTo>
                    <a:pt x="0" y="563650"/>
                  </a:lnTo>
                  <a:close/>
                </a:path>
              </a:pathLst>
            </a:custGeom>
            <a:blipFill>
              <a:blip r:embed="rId5"/>
              <a:stretch>
                <a:fillRect l="-4495" t="0" r="-4495" b="0"/>
              </a:stretch>
            </a:blipFill>
          </p:spPr>
        </p:sp>
      </p:grpSp>
      <p:grpSp>
        <p:nvGrpSpPr>
          <p:cNvPr name="Group 18" id="18"/>
          <p:cNvGrpSpPr/>
          <p:nvPr/>
        </p:nvGrpSpPr>
        <p:grpSpPr>
          <a:xfrm rot="0">
            <a:off x="5427612" y="2194397"/>
            <a:ext cx="634203" cy="63420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B8"/>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TextBox 21" id="21"/>
          <p:cNvSpPr txBox="true"/>
          <p:nvPr/>
        </p:nvSpPr>
        <p:spPr>
          <a:xfrm rot="0">
            <a:off x="12216585" y="383665"/>
            <a:ext cx="808851"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Home</a:t>
            </a:r>
          </a:p>
        </p:txBody>
      </p:sp>
      <p:sp>
        <p:nvSpPr>
          <p:cNvPr name="TextBox 22" id="22"/>
          <p:cNvSpPr txBox="true"/>
          <p:nvPr/>
        </p:nvSpPr>
        <p:spPr>
          <a:xfrm rot="0">
            <a:off x="13328708" y="383665"/>
            <a:ext cx="1281672"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Product</a:t>
            </a:r>
          </a:p>
        </p:txBody>
      </p:sp>
      <p:sp>
        <p:nvSpPr>
          <p:cNvPr name="TextBox 23" id="23"/>
          <p:cNvSpPr txBox="true"/>
          <p:nvPr/>
        </p:nvSpPr>
        <p:spPr>
          <a:xfrm rot="0">
            <a:off x="14926759" y="383665"/>
            <a:ext cx="1085165"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Service</a:t>
            </a:r>
          </a:p>
        </p:txBody>
      </p:sp>
      <p:sp>
        <p:nvSpPr>
          <p:cNvPr name="TextBox 24" id="24"/>
          <p:cNvSpPr txBox="true"/>
          <p:nvPr/>
        </p:nvSpPr>
        <p:spPr>
          <a:xfrm rot="0">
            <a:off x="16330835" y="383665"/>
            <a:ext cx="1166058"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Contact</a:t>
            </a:r>
          </a:p>
        </p:txBody>
      </p:sp>
      <p:sp>
        <p:nvSpPr>
          <p:cNvPr name="TextBox 25" id="25"/>
          <p:cNvSpPr txBox="true"/>
          <p:nvPr/>
        </p:nvSpPr>
        <p:spPr>
          <a:xfrm rot="0">
            <a:off x="6222879" y="1627284"/>
            <a:ext cx="9843485" cy="1377948"/>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App Features </a:t>
            </a:r>
          </a:p>
        </p:txBody>
      </p:sp>
      <p:sp>
        <p:nvSpPr>
          <p:cNvPr name="TextBox 26" id="26"/>
          <p:cNvSpPr txBox="true"/>
          <p:nvPr/>
        </p:nvSpPr>
        <p:spPr>
          <a:xfrm rot="0">
            <a:off x="5781998" y="7187014"/>
            <a:ext cx="12043613" cy="2630048"/>
          </a:xfrm>
          <a:prstGeom prst="rect">
            <a:avLst/>
          </a:prstGeom>
        </p:spPr>
        <p:txBody>
          <a:bodyPr anchor="t" rtlCol="false" tIns="0" lIns="0" bIns="0" rIns="0">
            <a:spAutoFit/>
          </a:bodyPr>
          <a:lstStyle/>
          <a:p>
            <a:pPr algn="l" marL="798820" indent="-399410" lvl="1">
              <a:lnSpc>
                <a:spcPts val="5179"/>
              </a:lnSpc>
              <a:buFont typeface="Arial"/>
              <a:buChar char="•"/>
            </a:pPr>
            <a:r>
              <a:rPr lang="en-US" b="true" sz="3699">
                <a:solidFill>
                  <a:srgbClr val="FFFFFF"/>
                </a:solidFill>
                <a:latin typeface="Arimo Bold"/>
                <a:ea typeface="Arimo Bold"/>
                <a:cs typeface="Arimo Bold"/>
                <a:sym typeface="Arimo Bold"/>
              </a:rPr>
              <a:t>show all movies  includes a trending section </a:t>
            </a:r>
          </a:p>
          <a:p>
            <a:pPr algn="l" marL="798820" indent="-399410" lvl="1">
              <a:lnSpc>
                <a:spcPts val="5179"/>
              </a:lnSpc>
              <a:buFont typeface="Arial"/>
              <a:buChar char="•"/>
            </a:pPr>
            <a:r>
              <a:rPr lang="en-US" b="true" sz="3699">
                <a:solidFill>
                  <a:srgbClr val="FFFFFF"/>
                </a:solidFill>
                <a:latin typeface="Arimo Bold"/>
                <a:ea typeface="Arimo Bold"/>
                <a:cs typeface="Arimo Bold"/>
                <a:sym typeface="Arimo Bold"/>
              </a:rPr>
              <a:t>search for any movie you need </a:t>
            </a:r>
          </a:p>
          <a:p>
            <a:pPr algn="l" marL="798820" indent="-399410" lvl="1">
              <a:lnSpc>
                <a:spcPts val="5179"/>
              </a:lnSpc>
              <a:buFont typeface="Arial"/>
              <a:buChar char="•"/>
            </a:pPr>
            <a:r>
              <a:rPr lang="en-US" b="true" sz="3699">
                <a:solidFill>
                  <a:srgbClr val="FFFFFF"/>
                </a:solidFill>
                <a:latin typeface="Arimo Bold"/>
                <a:ea typeface="Arimo Bold"/>
                <a:cs typeface="Arimo Bold"/>
                <a:sym typeface="Arimo Bold"/>
              </a:rPr>
              <a:t>show the film details (poster , story )</a:t>
            </a:r>
          </a:p>
          <a:p>
            <a:pPr algn="l" marL="798820" indent="-399410" lvl="1">
              <a:lnSpc>
                <a:spcPts val="5179"/>
              </a:lnSpc>
              <a:buFont typeface="Arial"/>
              <a:buChar char="•"/>
            </a:pPr>
            <a:r>
              <a:rPr lang="en-US" b="true" sz="3699">
                <a:solidFill>
                  <a:srgbClr val="FFFFFF"/>
                </a:solidFill>
                <a:latin typeface="Arimo Bold"/>
                <a:ea typeface="Arimo Bold"/>
                <a:cs typeface="Arimo Bold"/>
                <a:sym typeface="Arimo Bold"/>
              </a:rPr>
              <a:t>perfect design using jetpack compose</a:t>
            </a:r>
          </a:p>
        </p:txBody>
      </p:sp>
      <p:sp>
        <p:nvSpPr>
          <p:cNvPr name="TextBox 27" id="27"/>
          <p:cNvSpPr txBox="true"/>
          <p:nvPr/>
        </p:nvSpPr>
        <p:spPr>
          <a:xfrm rot="0">
            <a:off x="1210101" y="497965"/>
            <a:ext cx="1704814" cy="216424"/>
          </a:xfrm>
          <a:prstGeom prst="rect">
            <a:avLst/>
          </a:prstGeom>
        </p:spPr>
        <p:txBody>
          <a:bodyPr anchor="t" rtlCol="false" tIns="0" lIns="0" bIns="0" rIns="0">
            <a:spAutoFit/>
          </a:bodyPr>
          <a:lstStyle/>
          <a:p>
            <a:pPr algn="l">
              <a:lnSpc>
                <a:spcPts val="1656"/>
              </a:lnSpc>
            </a:pPr>
            <a:r>
              <a:rPr lang="en-US" b="true" sz="1800">
                <a:solidFill>
                  <a:srgbClr val="FFFFFF"/>
                </a:solidFill>
                <a:latin typeface="Muli Bold"/>
                <a:ea typeface="Muli Bold"/>
                <a:cs typeface="Muli Bold"/>
                <a:sym typeface="Muli Bold"/>
              </a:rPr>
              <a:t>DEPI ROUND 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A124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1971" y="1310465"/>
            <a:ext cx="3835245" cy="2404260"/>
            <a:chOff x="0" y="0"/>
            <a:chExt cx="724036" cy="453888"/>
          </a:xfrm>
        </p:grpSpPr>
        <p:sp>
          <p:nvSpPr>
            <p:cNvPr name="Freeform 3" id="3"/>
            <p:cNvSpPr/>
            <p:nvPr/>
          </p:nvSpPr>
          <p:spPr>
            <a:xfrm flipH="false" flipV="false" rot="0">
              <a:off x="0" y="0"/>
              <a:ext cx="724036" cy="453888"/>
            </a:xfrm>
            <a:custGeom>
              <a:avLst/>
              <a:gdLst/>
              <a:ahLst/>
              <a:cxnLst/>
              <a:rect r="r" b="b" t="t" l="l"/>
              <a:pathLst>
                <a:path h="453888" w="724036">
                  <a:moveTo>
                    <a:pt x="0" y="0"/>
                  </a:moveTo>
                  <a:lnTo>
                    <a:pt x="724036" y="0"/>
                  </a:lnTo>
                  <a:lnTo>
                    <a:pt x="724036" y="453888"/>
                  </a:lnTo>
                  <a:lnTo>
                    <a:pt x="0" y="453888"/>
                  </a:lnTo>
                  <a:close/>
                </a:path>
              </a:pathLst>
            </a:custGeom>
            <a:blipFill>
              <a:blip r:embed="rId2"/>
              <a:stretch>
                <a:fillRect l="-5723" t="0" r="-5723" b="0"/>
              </a:stretch>
            </a:blipFill>
          </p:spPr>
        </p:sp>
      </p:grpSp>
      <p:grpSp>
        <p:nvGrpSpPr>
          <p:cNvPr name="Group 4" id="4"/>
          <p:cNvGrpSpPr/>
          <p:nvPr/>
        </p:nvGrpSpPr>
        <p:grpSpPr>
          <a:xfrm rot="0">
            <a:off x="748974" y="3915988"/>
            <a:ext cx="10788152" cy="1026249"/>
            <a:chOff x="0" y="0"/>
            <a:chExt cx="2841324" cy="270288"/>
          </a:xfrm>
        </p:grpSpPr>
        <p:sp>
          <p:nvSpPr>
            <p:cNvPr name="Freeform 5" id="5"/>
            <p:cNvSpPr/>
            <p:nvPr/>
          </p:nvSpPr>
          <p:spPr>
            <a:xfrm flipH="false" flipV="false" rot="0">
              <a:off x="0" y="0"/>
              <a:ext cx="2841324" cy="270288"/>
            </a:xfrm>
            <a:custGeom>
              <a:avLst/>
              <a:gdLst/>
              <a:ahLst/>
              <a:cxnLst/>
              <a:rect r="r" b="b" t="t" l="l"/>
              <a:pathLst>
                <a:path h="270288" w="2841324">
                  <a:moveTo>
                    <a:pt x="36599" y="0"/>
                  </a:moveTo>
                  <a:lnTo>
                    <a:pt x="2804725" y="0"/>
                  </a:lnTo>
                  <a:cubicBezTo>
                    <a:pt x="2824938" y="0"/>
                    <a:pt x="2841324" y="16386"/>
                    <a:pt x="2841324" y="36599"/>
                  </a:cubicBezTo>
                  <a:lnTo>
                    <a:pt x="2841324" y="233689"/>
                  </a:lnTo>
                  <a:cubicBezTo>
                    <a:pt x="2841324" y="253902"/>
                    <a:pt x="2824938" y="270288"/>
                    <a:pt x="2804725" y="270288"/>
                  </a:cubicBezTo>
                  <a:lnTo>
                    <a:pt x="36599" y="270288"/>
                  </a:lnTo>
                  <a:cubicBezTo>
                    <a:pt x="16386" y="270288"/>
                    <a:pt x="0" y="253902"/>
                    <a:pt x="0" y="233689"/>
                  </a:cubicBezTo>
                  <a:lnTo>
                    <a:pt x="0" y="36599"/>
                  </a:lnTo>
                  <a:cubicBezTo>
                    <a:pt x="0" y="16386"/>
                    <a:pt x="16386" y="0"/>
                    <a:pt x="36599" y="0"/>
                  </a:cubicBezTo>
                  <a:close/>
                </a:path>
              </a:pathLst>
            </a:custGeom>
            <a:solidFill>
              <a:srgbClr val="2E2E2E">
                <a:alpha val="43922"/>
              </a:srgbClr>
            </a:solidFill>
            <a:ln w="38100" cap="rnd">
              <a:solidFill>
                <a:srgbClr val="FFFFFF">
                  <a:alpha val="43922"/>
                </a:srgbClr>
              </a:solidFill>
              <a:prstDash val="solid"/>
              <a:round/>
            </a:ln>
          </p:spPr>
        </p:sp>
        <p:sp>
          <p:nvSpPr>
            <p:cNvPr name="TextBox 6" id="6"/>
            <p:cNvSpPr txBox="true"/>
            <p:nvPr/>
          </p:nvSpPr>
          <p:spPr>
            <a:xfrm>
              <a:off x="0" y="-57150"/>
              <a:ext cx="2841324" cy="32743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144739" y="4122128"/>
            <a:ext cx="613782" cy="6137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885127" y="4122128"/>
            <a:ext cx="613782" cy="613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948168" y="4185170"/>
            <a:ext cx="487698" cy="487698"/>
          </a:xfrm>
          <a:custGeom>
            <a:avLst/>
            <a:gdLst/>
            <a:ahLst/>
            <a:cxnLst/>
            <a:rect r="r" b="b" t="t" l="l"/>
            <a:pathLst>
              <a:path h="487698" w="487698">
                <a:moveTo>
                  <a:pt x="0" y="0"/>
                </a:moveTo>
                <a:lnTo>
                  <a:pt x="487699" y="0"/>
                </a:lnTo>
                <a:lnTo>
                  <a:pt x="487699" y="487698"/>
                </a:lnTo>
                <a:lnTo>
                  <a:pt x="0" y="487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625514" y="4122128"/>
            <a:ext cx="613782" cy="613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96513" y="4185357"/>
            <a:ext cx="310234" cy="487511"/>
          </a:xfrm>
          <a:custGeom>
            <a:avLst/>
            <a:gdLst/>
            <a:ahLst/>
            <a:cxnLst/>
            <a:rect r="r" b="b" t="t" l="l"/>
            <a:pathLst>
              <a:path h="487511" w="310234">
                <a:moveTo>
                  <a:pt x="0" y="0"/>
                </a:moveTo>
                <a:lnTo>
                  <a:pt x="310235" y="0"/>
                </a:lnTo>
                <a:lnTo>
                  <a:pt x="310235" y="487511"/>
                </a:lnTo>
                <a:lnTo>
                  <a:pt x="0" y="487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41096" y="4229833"/>
            <a:ext cx="382617" cy="398559"/>
          </a:xfrm>
          <a:custGeom>
            <a:avLst/>
            <a:gdLst/>
            <a:ahLst/>
            <a:cxnLst/>
            <a:rect r="r" b="b" t="t" l="l"/>
            <a:pathLst>
              <a:path h="398559" w="382617">
                <a:moveTo>
                  <a:pt x="0" y="0"/>
                </a:moveTo>
                <a:lnTo>
                  <a:pt x="382617" y="0"/>
                </a:lnTo>
                <a:lnTo>
                  <a:pt x="382617" y="398559"/>
                </a:lnTo>
                <a:lnTo>
                  <a:pt x="0" y="39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a:grpSpLocks noChangeAspect="true"/>
          </p:cNvGrpSpPr>
          <p:nvPr/>
        </p:nvGrpSpPr>
        <p:grpSpPr>
          <a:xfrm rot="0">
            <a:off x="10987074" y="1310465"/>
            <a:ext cx="6920234" cy="13692872"/>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0" t="-1273" r="0" b="-1273"/>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9" id="29"/>
          <p:cNvSpPr txBox="true"/>
          <p:nvPr/>
        </p:nvSpPr>
        <p:spPr>
          <a:xfrm rot="0">
            <a:off x="4963248" y="1736147"/>
            <a:ext cx="6405970" cy="1978578"/>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Technologies Used</a:t>
            </a:r>
          </a:p>
        </p:txBody>
      </p:sp>
      <p:sp>
        <p:nvSpPr>
          <p:cNvPr name="TextBox 30" id="30"/>
          <p:cNvSpPr txBox="true"/>
          <p:nvPr/>
        </p:nvSpPr>
        <p:spPr>
          <a:xfrm rot="0">
            <a:off x="3962290" y="4237566"/>
            <a:ext cx="6681885" cy="325727"/>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VodFlix Application Development</a:t>
            </a:r>
          </a:p>
        </p:txBody>
      </p:sp>
      <p:sp>
        <p:nvSpPr>
          <p:cNvPr name="TextBox 31" id="31"/>
          <p:cNvSpPr txBox="true"/>
          <p:nvPr/>
        </p:nvSpPr>
        <p:spPr>
          <a:xfrm rot="0">
            <a:off x="1210101" y="497965"/>
            <a:ext cx="1704814" cy="216424"/>
          </a:xfrm>
          <a:prstGeom prst="rect">
            <a:avLst/>
          </a:prstGeom>
        </p:spPr>
        <p:txBody>
          <a:bodyPr anchor="t" rtlCol="false" tIns="0" lIns="0" bIns="0" rIns="0">
            <a:spAutoFit/>
          </a:bodyPr>
          <a:lstStyle/>
          <a:p>
            <a:pPr algn="l">
              <a:lnSpc>
                <a:spcPts val="1656"/>
              </a:lnSpc>
            </a:pPr>
            <a:r>
              <a:rPr lang="en-US" b="true" sz="1800">
                <a:solidFill>
                  <a:srgbClr val="FFFFFF"/>
                </a:solidFill>
                <a:latin typeface="Muli Bold"/>
                <a:ea typeface="Muli Bold"/>
                <a:cs typeface="Muli Bold"/>
                <a:sym typeface="Muli Bold"/>
              </a:rPr>
              <a:t>DEPI ROUND 3</a:t>
            </a:r>
          </a:p>
        </p:txBody>
      </p:sp>
      <p:sp>
        <p:nvSpPr>
          <p:cNvPr name="TextBox 32" id="32"/>
          <p:cNvSpPr txBox="true"/>
          <p:nvPr/>
        </p:nvSpPr>
        <p:spPr>
          <a:xfrm rot="0">
            <a:off x="12216585" y="383665"/>
            <a:ext cx="808851"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Home</a:t>
            </a:r>
          </a:p>
        </p:txBody>
      </p:sp>
      <p:sp>
        <p:nvSpPr>
          <p:cNvPr name="TextBox 33" id="33"/>
          <p:cNvSpPr txBox="true"/>
          <p:nvPr/>
        </p:nvSpPr>
        <p:spPr>
          <a:xfrm rot="0">
            <a:off x="13328708" y="383665"/>
            <a:ext cx="1281672"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Product</a:t>
            </a:r>
          </a:p>
        </p:txBody>
      </p:sp>
      <p:sp>
        <p:nvSpPr>
          <p:cNvPr name="TextBox 34" id="34"/>
          <p:cNvSpPr txBox="true"/>
          <p:nvPr/>
        </p:nvSpPr>
        <p:spPr>
          <a:xfrm rot="0">
            <a:off x="14926759" y="383665"/>
            <a:ext cx="1085165"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Service</a:t>
            </a:r>
          </a:p>
        </p:txBody>
      </p:sp>
      <p:sp>
        <p:nvSpPr>
          <p:cNvPr name="TextBox 35" id="35"/>
          <p:cNvSpPr txBox="true"/>
          <p:nvPr/>
        </p:nvSpPr>
        <p:spPr>
          <a:xfrm rot="0">
            <a:off x="16330835" y="383665"/>
            <a:ext cx="1166058"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Contact</a:t>
            </a:r>
          </a:p>
        </p:txBody>
      </p:sp>
      <p:sp>
        <p:nvSpPr>
          <p:cNvPr name="TextBox 36" id="36"/>
          <p:cNvSpPr txBox="true"/>
          <p:nvPr/>
        </p:nvSpPr>
        <p:spPr>
          <a:xfrm rot="0">
            <a:off x="704479" y="5475637"/>
            <a:ext cx="8994689" cy="3786650"/>
          </a:xfrm>
          <a:prstGeom prst="rect">
            <a:avLst/>
          </a:prstGeom>
        </p:spPr>
        <p:txBody>
          <a:bodyPr anchor="t" rtlCol="false" tIns="0" lIns="0" bIns="0" rIns="0">
            <a:spAutoFit/>
          </a:bodyPr>
          <a:lstStyle/>
          <a:p>
            <a:pPr algn="l" marL="928374" indent="-464187" lvl="1">
              <a:lnSpc>
                <a:spcPts val="6020"/>
              </a:lnSpc>
              <a:buFont typeface="Arial"/>
              <a:buChar char="•"/>
            </a:pPr>
            <a:r>
              <a:rPr lang="en-US" b="true" sz="4300">
                <a:solidFill>
                  <a:srgbClr val="FFFFFF"/>
                </a:solidFill>
                <a:latin typeface="Canva Sans Bold"/>
                <a:ea typeface="Canva Sans Bold"/>
                <a:cs typeface="Canva Sans Bold"/>
                <a:sym typeface="Canva Sans Bold"/>
              </a:rPr>
              <a:t>Kotlin</a:t>
            </a:r>
          </a:p>
          <a:p>
            <a:pPr algn="l" marL="928374" indent="-464187" lvl="1">
              <a:lnSpc>
                <a:spcPts val="6020"/>
              </a:lnSpc>
              <a:buFont typeface="Arial"/>
              <a:buChar char="•"/>
            </a:pPr>
            <a:r>
              <a:rPr lang="en-US" b="true" sz="4300">
                <a:solidFill>
                  <a:srgbClr val="FFFFFF"/>
                </a:solidFill>
                <a:latin typeface="Canva Sans Bold"/>
                <a:ea typeface="Canva Sans Bold"/>
                <a:cs typeface="Canva Sans Bold"/>
                <a:sym typeface="Canva Sans Bold"/>
              </a:rPr>
              <a:t>Jetpack compose </a:t>
            </a:r>
          </a:p>
          <a:p>
            <a:pPr algn="l" marL="928374" indent="-464187" lvl="1">
              <a:lnSpc>
                <a:spcPts val="6020"/>
              </a:lnSpc>
              <a:buFont typeface="Arial"/>
              <a:buChar char="•"/>
            </a:pPr>
            <a:r>
              <a:rPr lang="en-US" b="true" sz="4300">
                <a:solidFill>
                  <a:srgbClr val="FFFFFF"/>
                </a:solidFill>
                <a:latin typeface="Canva Sans Bold"/>
                <a:ea typeface="Canva Sans Bold"/>
                <a:cs typeface="Canva Sans Bold"/>
                <a:sym typeface="Canva Sans Bold"/>
              </a:rPr>
              <a:t>Navigation Component</a:t>
            </a:r>
          </a:p>
          <a:p>
            <a:pPr algn="l" marL="928374" indent="-464187" lvl="1">
              <a:lnSpc>
                <a:spcPts val="6020"/>
              </a:lnSpc>
              <a:buFont typeface="Arial"/>
              <a:buChar char="•"/>
            </a:pPr>
            <a:r>
              <a:rPr lang="en-US" b="true" sz="4300">
                <a:solidFill>
                  <a:srgbClr val="FFFFFF"/>
                </a:solidFill>
                <a:latin typeface="Canva Sans Bold"/>
                <a:ea typeface="Canva Sans Bold"/>
                <a:cs typeface="Canva Sans Bold"/>
                <a:sym typeface="Canva Sans Bold"/>
              </a:rPr>
              <a:t>API integration (HTTP / JSON )</a:t>
            </a:r>
          </a:p>
          <a:p>
            <a:pPr algn="l">
              <a:lnSpc>
                <a:spcPts val="60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A124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48068" y="2045713"/>
            <a:ext cx="4475228" cy="2713107"/>
            <a:chOff x="0" y="0"/>
            <a:chExt cx="812800" cy="492760"/>
          </a:xfrm>
        </p:grpSpPr>
        <p:sp>
          <p:nvSpPr>
            <p:cNvPr name="Freeform 3" id="3"/>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4948" r="0" b="-4948"/>
              </a:stretch>
            </a:blipFill>
          </p:spPr>
        </p:sp>
      </p:grpSp>
      <p:grpSp>
        <p:nvGrpSpPr>
          <p:cNvPr name="Group 4" id="4"/>
          <p:cNvGrpSpPr/>
          <p:nvPr/>
        </p:nvGrpSpPr>
        <p:grpSpPr>
          <a:xfrm rot="0">
            <a:off x="1448068" y="5001273"/>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3"/>
              <a:stretch>
                <a:fillRect l="0" t="-4948" r="0" b="-4948"/>
              </a:stretch>
            </a:blipFill>
          </p:spPr>
        </p:sp>
      </p:grpSp>
      <p:grpSp>
        <p:nvGrpSpPr>
          <p:cNvPr name="Group 6" id="6"/>
          <p:cNvGrpSpPr/>
          <p:nvPr/>
        </p:nvGrpSpPr>
        <p:grpSpPr>
          <a:xfrm rot="0">
            <a:off x="1448068" y="7956833"/>
            <a:ext cx="4475228" cy="2713107"/>
            <a:chOff x="0" y="0"/>
            <a:chExt cx="812800" cy="492760"/>
          </a:xfrm>
        </p:grpSpPr>
        <p:sp>
          <p:nvSpPr>
            <p:cNvPr name="Freeform 7" id="7"/>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4"/>
              <a:stretch>
                <a:fillRect l="0" t="-4948" r="0" b="-4948"/>
              </a:stretch>
            </a:blipFill>
          </p:spPr>
        </p:sp>
      </p:grpSp>
      <p:grpSp>
        <p:nvGrpSpPr>
          <p:cNvPr name="Group 8" id="8"/>
          <p:cNvGrpSpPr/>
          <p:nvPr/>
        </p:nvGrpSpPr>
        <p:grpSpPr>
          <a:xfrm rot="0">
            <a:off x="14386951" y="-1347545"/>
            <a:ext cx="4113930" cy="41139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38000"/>
                  </a:srgbClr>
                </a:gs>
                <a:gs pos="100000">
                  <a:srgbClr val="5A124C">
                    <a:alpha val="38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1" id="11"/>
          <p:cNvGrpSpPr>
            <a:grpSpLocks noChangeAspect="true"/>
          </p:cNvGrpSpPr>
          <p:nvPr/>
        </p:nvGrpSpPr>
        <p:grpSpPr>
          <a:xfrm rot="0">
            <a:off x="987785" y="1384373"/>
            <a:ext cx="5395793" cy="10676504"/>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273" r="0" b="-1273"/>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1" id="21"/>
          <p:cNvSpPr txBox="true"/>
          <p:nvPr/>
        </p:nvSpPr>
        <p:spPr>
          <a:xfrm rot="0">
            <a:off x="6503443" y="1627903"/>
            <a:ext cx="10993450" cy="1026119"/>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Challenges Faced</a:t>
            </a:r>
          </a:p>
        </p:txBody>
      </p:sp>
      <p:sp>
        <p:nvSpPr>
          <p:cNvPr name="TextBox 22" id="22"/>
          <p:cNvSpPr txBox="true"/>
          <p:nvPr/>
        </p:nvSpPr>
        <p:spPr>
          <a:xfrm rot="0">
            <a:off x="1210101" y="497965"/>
            <a:ext cx="1704814" cy="425958"/>
          </a:xfrm>
          <a:prstGeom prst="rect">
            <a:avLst/>
          </a:prstGeom>
        </p:spPr>
        <p:txBody>
          <a:bodyPr anchor="t" rtlCol="false" tIns="0" lIns="0" bIns="0" rIns="0">
            <a:spAutoFit/>
          </a:bodyPr>
          <a:lstStyle/>
          <a:p>
            <a:pPr algn="l">
              <a:lnSpc>
                <a:spcPts val="1656"/>
              </a:lnSpc>
            </a:pPr>
            <a:r>
              <a:rPr lang="en-US" sz="1800" b="true">
                <a:solidFill>
                  <a:srgbClr val="FFFFFF"/>
                </a:solidFill>
                <a:latin typeface="Muli Bold"/>
                <a:ea typeface="Muli Bold"/>
                <a:cs typeface="Muli Bold"/>
                <a:sym typeface="Muli Bold"/>
              </a:rPr>
              <a:t>WARNER</a:t>
            </a:r>
          </a:p>
          <a:p>
            <a:pPr algn="l">
              <a:lnSpc>
                <a:spcPts val="1656"/>
              </a:lnSpc>
            </a:pPr>
            <a:r>
              <a:rPr lang="en-US" b="true" sz="1800">
                <a:solidFill>
                  <a:srgbClr val="FFFFFF"/>
                </a:solidFill>
                <a:latin typeface="Muli Bold"/>
                <a:ea typeface="Muli Bold"/>
                <a:cs typeface="Muli Bold"/>
                <a:sym typeface="Muli Bold"/>
              </a:rPr>
              <a:t>&amp; SPENCER</a:t>
            </a:r>
          </a:p>
        </p:txBody>
      </p:sp>
      <p:sp>
        <p:nvSpPr>
          <p:cNvPr name="TextBox 23" id="23"/>
          <p:cNvSpPr txBox="true"/>
          <p:nvPr/>
        </p:nvSpPr>
        <p:spPr>
          <a:xfrm rot="0">
            <a:off x="12216585" y="383665"/>
            <a:ext cx="808851"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Home</a:t>
            </a:r>
          </a:p>
        </p:txBody>
      </p:sp>
      <p:sp>
        <p:nvSpPr>
          <p:cNvPr name="TextBox 24" id="24"/>
          <p:cNvSpPr txBox="true"/>
          <p:nvPr/>
        </p:nvSpPr>
        <p:spPr>
          <a:xfrm rot="0">
            <a:off x="13328708" y="383665"/>
            <a:ext cx="1281672"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Product</a:t>
            </a:r>
          </a:p>
        </p:txBody>
      </p:sp>
      <p:sp>
        <p:nvSpPr>
          <p:cNvPr name="TextBox 25" id="25"/>
          <p:cNvSpPr txBox="true"/>
          <p:nvPr/>
        </p:nvSpPr>
        <p:spPr>
          <a:xfrm rot="0">
            <a:off x="14926759" y="383665"/>
            <a:ext cx="1085165"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Service</a:t>
            </a:r>
          </a:p>
        </p:txBody>
      </p:sp>
      <p:sp>
        <p:nvSpPr>
          <p:cNvPr name="TextBox 26" id="26"/>
          <p:cNvSpPr txBox="true"/>
          <p:nvPr/>
        </p:nvSpPr>
        <p:spPr>
          <a:xfrm rot="0">
            <a:off x="16330835" y="383665"/>
            <a:ext cx="1166058"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Contact</a:t>
            </a:r>
          </a:p>
        </p:txBody>
      </p:sp>
      <p:sp>
        <p:nvSpPr>
          <p:cNvPr name="TextBox 27" id="27"/>
          <p:cNvSpPr txBox="true"/>
          <p:nvPr/>
        </p:nvSpPr>
        <p:spPr>
          <a:xfrm rot="0">
            <a:off x="8183093" y="4076957"/>
            <a:ext cx="10831223" cy="1545735"/>
          </a:xfrm>
          <a:prstGeom prst="rect">
            <a:avLst/>
          </a:prstGeom>
        </p:spPr>
        <p:txBody>
          <a:bodyPr anchor="t" rtlCol="false" tIns="0" lIns="0" bIns="0" rIns="0">
            <a:spAutoFit/>
          </a:bodyPr>
          <a:lstStyle/>
          <a:p>
            <a:pPr algn="l">
              <a:lnSpc>
                <a:spcPts val="4059"/>
              </a:lnSpc>
            </a:pPr>
            <a:r>
              <a:rPr lang="en-US" sz="2899">
                <a:solidFill>
                  <a:srgbClr val="FFFFFF"/>
                </a:solidFill>
                <a:latin typeface="Poppins"/>
                <a:ea typeface="Poppins"/>
                <a:cs typeface="Poppins"/>
                <a:sym typeface="Poppins"/>
              </a:rPr>
              <a:t>to fix we use Dispatchers.IO   in our ViewModel  </a:t>
            </a:r>
          </a:p>
          <a:p>
            <a:pPr algn="l">
              <a:lnSpc>
                <a:spcPts val="4059"/>
              </a:lnSpc>
              <a:spcBef>
                <a:spcPct val="0"/>
              </a:spcBef>
            </a:pPr>
            <a:r>
              <a:rPr lang="en-US" sz="2899">
                <a:solidFill>
                  <a:srgbClr val="FFFFFF"/>
                </a:solidFill>
                <a:latin typeface="Poppins"/>
                <a:ea typeface="Poppins"/>
                <a:cs typeface="Poppins"/>
                <a:sym typeface="Poppins"/>
              </a:rPr>
              <a:t>    which allowed the network operations to run in the background and kept the UI smooth</a:t>
            </a:r>
          </a:p>
        </p:txBody>
      </p:sp>
      <p:sp>
        <p:nvSpPr>
          <p:cNvPr name="TextBox 28" id="28"/>
          <p:cNvSpPr txBox="true"/>
          <p:nvPr/>
        </p:nvSpPr>
        <p:spPr>
          <a:xfrm rot="0">
            <a:off x="7119405" y="3041901"/>
            <a:ext cx="9211430" cy="625480"/>
          </a:xfrm>
          <a:prstGeom prst="rect">
            <a:avLst/>
          </a:prstGeom>
        </p:spPr>
        <p:txBody>
          <a:bodyPr anchor="t" rtlCol="false" tIns="0" lIns="0" bIns="0" rIns="0">
            <a:spAutoFit/>
          </a:bodyPr>
          <a:lstStyle/>
          <a:p>
            <a:pPr algn="l" marL="755641" indent="-377820" lvl="1">
              <a:lnSpc>
                <a:spcPts val="4899"/>
              </a:lnSpc>
              <a:buFont typeface="Arial"/>
              <a:buChar char="•"/>
            </a:pPr>
            <a:r>
              <a:rPr lang="en-US" sz="3499">
                <a:solidFill>
                  <a:srgbClr val="FF00B8"/>
                </a:solidFill>
                <a:latin typeface="Poppins"/>
                <a:ea typeface="Poppins"/>
                <a:cs typeface="Poppins"/>
                <a:sym typeface="Poppins"/>
              </a:rPr>
              <a:t>Network on main thread exception</a:t>
            </a:r>
          </a:p>
        </p:txBody>
      </p:sp>
      <p:sp>
        <p:nvSpPr>
          <p:cNvPr name="TextBox 29" id="29"/>
          <p:cNvSpPr txBox="true"/>
          <p:nvPr/>
        </p:nvSpPr>
        <p:spPr>
          <a:xfrm rot="0">
            <a:off x="7119405" y="6627375"/>
            <a:ext cx="6702397" cy="625480"/>
          </a:xfrm>
          <a:prstGeom prst="rect">
            <a:avLst/>
          </a:prstGeom>
        </p:spPr>
        <p:txBody>
          <a:bodyPr anchor="t" rtlCol="false" tIns="0" lIns="0" bIns="0" rIns="0">
            <a:spAutoFit/>
          </a:bodyPr>
          <a:lstStyle/>
          <a:p>
            <a:pPr algn="l" marL="755641" indent="-377820" lvl="1">
              <a:lnSpc>
                <a:spcPts val="4899"/>
              </a:lnSpc>
              <a:buFont typeface="Arial"/>
              <a:buChar char="•"/>
            </a:pPr>
            <a:r>
              <a:rPr lang="en-US" sz="3499">
                <a:solidFill>
                  <a:srgbClr val="FF00B8"/>
                </a:solidFill>
                <a:latin typeface="Poppins"/>
                <a:ea typeface="Poppins"/>
                <a:cs typeface="Poppins"/>
                <a:sym typeface="Poppins"/>
              </a:rPr>
              <a:t>Working with GitHub</a:t>
            </a:r>
          </a:p>
        </p:txBody>
      </p:sp>
      <p:sp>
        <p:nvSpPr>
          <p:cNvPr name="TextBox 30" id="30"/>
          <p:cNvSpPr txBox="true"/>
          <p:nvPr/>
        </p:nvSpPr>
        <p:spPr>
          <a:xfrm rot="0">
            <a:off x="8183093" y="7638180"/>
            <a:ext cx="9915277" cy="2574532"/>
          </a:xfrm>
          <a:prstGeom prst="rect">
            <a:avLst/>
          </a:prstGeom>
        </p:spPr>
        <p:txBody>
          <a:bodyPr anchor="t" rtlCol="false" tIns="0" lIns="0" bIns="0" rIns="0">
            <a:spAutoFit/>
          </a:bodyPr>
          <a:lstStyle/>
          <a:p>
            <a:pPr algn="l">
              <a:lnSpc>
                <a:spcPts val="4059"/>
              </a:lnSpc>
            </a:pPr>
            <a:r>
              <a:rPr lang="en-US" sz="2899">
                <a:solidFill>
                  <a:srgbClr val="FFFFFF"/>
                </a:solidFill>
                <a:latin typeface="Poppins"/>
                <a:ea typeface="Poppins"/>
                <a:cs typeface="Poppins"/>
                <a:sym typeface="Poppins"/>
              </a:rPr>
              <a:t>it was the first time so we struggle then we learned how to make branches , commit changes , pull request  </a:t>
            </a:r>
          </a:p>
          <a:p>
            <a:pPr algn="l">
              <a:lnSpc>
                <a:spcPts val="4059"/>
              </a:lnSpc>
              <a:spcBef>
                <a:spcPct val="0"/>
              </a:spcBef>
            </a:pPr>
            <a:r>
              <a:rPr lang="en-US" sz="2899">
                <a:solidFill>
                  <a:srgbClr val="FFFFFF"/>
                </a:solidFill>
                <a:latin typeface="Poppins"/>
                <a:ea typeface="Poppins"/>
                <a:cs typeface="Poppins"/>
                <a:sym typeface="Poppins"/>
              </a:rPr>
              <a:t>then we learned by time and know how to keep the project organised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A124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48068" y="2045713"/>
            <a:ext cx="4475228" cy="2713107"/>
            <a:chOff x="0" y="0"/>
            <a:chExt cx="812800" cy="492760"/>
          </a:xfrm>
        </p:grpSpPr>
        <p:sp>
          <p:nvSpPr>
            <p:cNvPr name="Freeform 3" id="3"/>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4948" r="0" b="-4948"/>
              </a:stretch>
            </a:blipFill>
          </p:spPr>
        </p:sp>
      </p:grpSp>
      <p:grpSp>
        <p:nvGrpSpPr>
          <p:cNvPr name="Group 4" id="4"/>
          <p:cNvGrpSpPr/>
          <p:nvPr/>
        </p:nvGrpSpPr>
        <p:grpSpPr>
          <a:xfrm rot="0">
            <a:off x="1448068" y="5001273"/>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3"/>
              <a:stretch>
                <a:fillRect l="0" t="-4948" r="0" b="-4948"/>
              </a:stretch>
            </a:blipFill>
          </p:spPr>
        </p:sp>
      </p:grpSp>
      <p:grpSp>
        <p:nvGrpSpPr>
          <p:cNvPr name="Group 6" id="6"/>
          <p:cNvGrpSpPr/>
          <p:nvPr/>
        </p:nvGrpSpPr>
        <p:grpSpPr>
          <a:xfrm rot="0">
            <a:off x="1448068" y="7956833"/>
            <a:ext cx="4475228" cy="2713107"/>
            <a:chOff x="0" y="0"/>
            <a:chExt cx="812800" cy="492760"/>
          </a:xfrm>
        </p:grpSpPr>
        <p:sp>
          <p:nvSpPr>
            <p:cNvPr name="Freeform 7" id="7"/>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4"/>
              <a:stretch>
                <a:fillRect l="0" t="-4948" r="0" b="-4948"/>
              </a:stretch>
            </a:blipFill>
          </p:spPr>
        </p:sp>
      </p:grpSp>
      <p:grpSp>
        <p:nvGrpSpPr>
          <p:cNvPr name="Group 8" id="8"/>
          <p:cNvGrpSpPr/>
          <p:nvPr/>
        </p:nvGrpSpPr>
        <p:grpSpPr>
          <a:xfrm rot="0">
            <a:off x="14386951" y="-1347545"/>
            <a:ext cx="4113930" cy="41139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38000"/>
                  </a:srgbClr>
                </a:gs>
                <a:gs pos="100000">
                  <a:srgbClr val="5A124C">
                    <a:alpha val="38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1" id="11"/>
          <p:cNvGrpSpPr>
            <a:grpSpLocks noChangeAspect="true"/>
          </p:cNvGrpSpPr>
          <p:nvPr/>
        </p:nvGrpSpPr>
        <p:grpSpPr>
          <a:xfrm rot="0">
            <a:off x="538752" y="1244420"/>
            <a:ext cx="5964691" cy="11802166"/>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273" r="0" b="-1273"/>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1" id="21"/>
          <p:cNvSpPr txBox="true"/>
          <p:nvPr/>
        </p:nvSpPr>
        <p:spPr>
          <a:xfrm rot="0">
            <a:off x="6503443" y="1627903"/>
            <a:ext cx="10993450" cy="1026119"/>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Challenges Faced</a:t>
            </a:r>
          </a:p>
        </p:txBody>
      </p:sp>
      <p:sp>
        <p:nvSpPr>
          <p:cNvPr name="TextBox 22" id="22"/>
          <p:cNvSpPr txBox="true"/>
          <p:nvPr/>
        </p:nvSpPr>
        <p:spPr>
          <a:xfrm rot="0">
            <a:off x="1210101" y="497965"/>
            <a:ext cx="1704814" cy="425958"/>
          </a:xfrm>
          <a:prstGeom prst="rect">
            <a:avLst/>
          </a:prstGeom>
        </p:spPr>
        <p:txBody>
          <a:bodyPr anchor="t" rtlCol="false" tIns="0" lIns="0" bIns="0" rIns="0">
            <a:spAutoFit/>
          </a:bodyPr>
          <a:lstStyle/>
          <a:p>
            <a:pPr algn="l">
              <a:lnSpc>
                <a:spcPts val="1656"/>
              </a:lnSpc>
            </a:pPr>
            <a:r>
              <a:rPr lang="en-US" sz="1800" b="true">
                <a:solidFill>
                  <a:srgbClr val="FFFFFF"/>
                </a:solidFill>
                <a:latin typeface="Muli Bold"/>
                <a:ea typeface="Muli Bold"/>
                <a:cs typeface="Muli Bold"/>
                <a:sym typeface="Muli Bold"/>
              </a:rPr>
              <a:t>WARNER</a:t>
            </a:r>
          </a:p>
          <a:p>
            <a:pPr algn="l">
              <a:lnSpc>
                <a:spcPts val="1656"/>
              </a:lnSpc>
            </a:pPr>
            <a:r>
              <a:rPr lang="en-US" b="true" sz="1800">
                <a:solidFill>
                  <a:srgbClr val="FFFFFF"/>
                </a:solidFill>
                <a:latin typeface="Muli Bold"/>
                <a:ea typeface="Muli Bold"/>
                <a:cs typeface="Muli Bold"/>
                <a:sym typeface="Muli Bold"/>
              </a:rPr>
              <a:t>&amp; SPENCER</a:t>
            </a:r>
          </a:p>
        </p:txBody>
      </p:sp>
      <p:sp>
        <p:nvSpPr>
          <p:cNvPr name="TextBox 23" id="23"/>
          <p:cNvSpPr txBox="true"/>
          <p:nvPr/>
        </p:nvSpPr>
        <p:spPr>
          <a:xfrm rot="0">
            <a:off x="12216585" y="383665"/>
            <a:ext cx="808851"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Home</a:t>
            </a:r>
          </a:p>
        </p:txBody>
      </p:sp>
      <p:sp>
        <p:nvSpPr>
          <p:cNvPr name="TextBox 24" id="24"/>
          <p:cNvSpPr txBox="true"/>
          <p:nvPr/>
        </p:nvSpPr>
        <p:spPr>
          <a:xfrm rot="0">
            <a:off x="13328708" y="383665"/>
            <a:ext cx="1281672"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Product</a:t>
            </a:r>
          </a:p>
        </p:txBody>
      </p:sp>
      <p:sp>
        <p:nvSpPr>
          <p:cNvPr name="TextBox 25" id="25"/>
          <p:cNvSpPr txBox="true"/>
          <p:nvPr/>
        </p:nvSpPr>
        <p:spPr>
          <a:xfrm rot="0">
            <a:off x="14926759" y="383665"/>
            <a:ext cx="1085165"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Service</a:t>
            </a:r>
          </a:p>
        </p:txBody>
      </p:sp>
      <p:sp>
        <p:nvSpPr>
          <p:cNvPr name="TextBox 26" id="26"/>
          <p:cNvSpPr txBox="true"/>
          <p:nvPr/>
        </p:nvSpPr>
        <p:spPr>
          <a:xfrm rot="0">
            <a:off x="16330835" y="383665"/>
            <a:ext cx="1166058"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Contact</a:t>
            </a:r>
          </a:p>
        </p:txBody>
      </p:sp>
      <p:sp>
        <p:nvSpPr>
          <p:cNvPr name="TextBox 27" id="27"/>
          <p:cNvSpPr txBox="true"/>
          <p:nvPr/>
        </p:nvSpPr>
        <p:spPr>
          <a:xfrm rot="0">
            <a:off x="7669658" y="4394260"/>
            <a:ext cx="10831223" cy="112830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Poppins"/>
                <a:ea typeface="Poppins"/>
                <a:cs typeface="Poppins"/>
                <a:sym typeface="Poppins"/>
              </a:rPr>
              <a:t>to fix this we use try-catch and revise the endpoint and internet permission in the manifest</a:t>
            </a:r>
          </a:p>
        </p:txBody>
      </p:sp>
      <p:sp>
        <p:nvSpPr>
          <p:cNvPr name="TextBox 28" id="28"/>
          <p:cNvSpPr txBox="true"/>
          <p:nvPr/>
        </p:nvSpPr>
        <p:spPr>
          <a:xfrm rot="0">
            <a:off x="6503443" y="3395035"/>
            <a:ext cx="9211430" cy="625480"/>
          </a:xfrm>
          <a:prstGeom prst="rect">
            <a:avLst/>
          </a:prstGeom>
        </p:spPr>
        <p:txBody>
          <a:bodyPr anchor="t" rtlCol="false" tIns="0" lIns="0" bIns="0" rIns="0">
            <a:spAutoFit/>
          </a:bodyPr>
          <a:lstStyle/>
          <a:p>
            <a:pPr algn="l" marL="755641" indent="-377820" lvl="1">
              <a:lnSpc>
                <a:spcPts val="4899"/>
              </a:lnSpc>
              <a:buFont typeface="Arial"/>
              <a:buChar char="•"/>
            </a:pPr>
            <a:r>
              <a:rPr lang="en-US" sz="3499">
                <a:solidFill>
                  <a:srgbClr val="FF00B8"/>
                </a:solidFill>
                <a:latin typeface="Poppins"/>
                <a:ea typeface="Poppins"/>
                <a:cs typeface="Poppins"/>
                <a:sym typeface="Poppins"/>
              </a:rPr>
              <a:t>API connection errors </a:t>
            </a:r>
          </a:p>
        </p:txBody>
      </p:sp>
      <p:sp>
        <p:nvSpPr>
          <p:cNvPr name="TextBox 29" id="29"/>
          <p:cNvSpPr txBox="true"/>
          <p:nvPr/>
        </p:nvSpPr>
        <p:spPr>
          <a:xfrm rot="0">
            <a:off x="6800494" y="6520022"/>
            <a:ext cx="9211430" cy="625480"/>
          </a:xfrm>
          <a:prstGeom prst="rect">
            <a:avLst/>
          </a:prstGeom>
        </p:spPr>
        <p:txBody>
          <a:bodyPr anchor="t" rtlCol="false" tIns="0" lIns="0" bIns="0" rIns="0">
            <a:spAutoFit/>
          </a:bodyPr>
          <a:lstStyle/>
          <a:p>
            <a:pPr algn="l" marL="755641" indent="-377820" lvl="1">
              <a:lnSpc>
                <a:spcPts val="4899"/>
              </a:lnSpc>
              <a:buFont typeface="Arial"/>
              <a:buChar char="•"/>
            </a:pPr>
            <a:r>
              <a:rPr lang="en-US" sz="3499">
                <a:solidFill>
                  <a:srgbClr val="FF00B8"/>
                </a:solidFill>
                <a:latin typeface="Poppins"/>
                <a:ea typeface="Poppins"/>
                <a:cs typeface="Poppins"/>
                <a:sym typeface="Poppins"/>
              </a:rPr>
              <a:t>Navigation issues</a:t>
            </a:r>
          </a:p>
        </p:txBody>
      </p:sp>
      <p:sp>
        <p:nvSpPr>
          <p:cNvPr name="TextBox 30" id="30"/>
          <p:cNvSpPr txBox="true"/>
          <p:nvPr/>
        </p:nvSpPr>
        <p:spPr>
          <a:xfrm rot="0">
            <a:off x="7205399" y="7897978"/>
            <a:ext cx="10831223" cy="1128301"/>
          </a:xfrm>
          <a:prstGeom prst="rect">
            <a:avLst/>
          </a:prstGeom>
        </p:spPr>
        <p:txBody>
          <a:bodyPr anchor="t" rtlCol="false" tIns="0" lIns="0" bIns="0" rIns="0">
            <a:spAutoFit/>
          </a:bodyPr>
          <a:lstStyle/>
          <a:p>
            <a:pPr algn="l">
              <a:lnSpc>
                <a:spcPts val="4479"/>
              </a:lnSpc>
              <a:spcBef>
                <a:spcPct val="0"/>
              </a:spcBef>
            </a:pPr>
            <a:r>
              <a:rPr lang="en-US" sz="3199">
                <a:solidFill>
                  <a:srgbClr val="FFFFFF"/>
                </a:solidFill>
                <a:latin typeface="Poppins"/>
                <a:ea typeface="Poppins"/>
                <a:cs typeface="Poppins"/>
                <a:sym typeface="Poppins"/>
              </a:rPr>
              <a:t>to fix this we use Navigation Compose and passing movie ID as an argument to the detail screen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A124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386951" y="-1347545"/>
            <a:ext cx="4113930" cy="41139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38000"/>
                  </a:srgbClr>
                </a:gs>
                <a:gs pos="100000">
                  <a:srgbClr val="5A124C">
                    <a:alpha val="38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3669" r="0" b="11785"/>
          <a:stretch>
            <a:fillRect/>
          </a:stretch>
        </p:blipFill>
        <p:spPr>
          <a:xfrm flipH="false" flipV="false" rot="0">
            <a:off x="6693940" y="0"/>
            <a:ext cx="5468248"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5A124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281050" y="2130334"/>
            <a:ext cx="11725899" cy="3297639"/>
            <a:chOff x="0" y="0"/>
            <a:chExt cx="1816649" cy="510891"/>
          </a:xfrm>
        </p:grpSpPr>
        <p:sp>
          <p:nvSpPr>
            <p:cNvPr name="Freeform 3" id="3"/>
            <p:cNvSpPr/>
            <p:nvPr/>
          </p:nvSpPr>
          <p:spPr>
            <a:xfrm flipH="false" flipV="false" rot="0">
              <a:off x="0" y="0"/>
              <a:ext cx="1816649" cy="510891"/>
            </a:xfrm>
            <a:custGeom>
              <a:avLst/>
              <a:gdLst/>
              <a:ahLst/>
              <a:cxnLst/>
              <a:rect r="r" b="b" t="t" l="l"/>
              <a:pathLst>
                <a:path h="510891" w="1816649">
                  <a:moveTo>
                    <a:pt x="0" y="0"/>
                  </a:moveTo>
                  <a:lnTo>
                    <a:pt x="1816649" y="0"/>
                  </a:lnTo>
                  <a:lnTo>
                    <a:pt x="1816649" y="510891"/>
                  </a:lnTo>
                  <a:lnTo>
                    <a:pt x="0" y="510891"/>
                  </a:lnTo>
                  <a:close/>
                </a:path>
              </a:pathLst>
            </a:custGeom>
            <a:blipFill>
              <a:blip r:embed="rId2"/>
              <a:stretch>
                <a:fillRect l="0" t="-50008" r="0" b="-50008"/>
              </a:stretch>
            </a:blipFill>
          </p:spPr>
        </p:sp>
      </p:grpSp>
      <p:grpSp>
        <p:nvGrpSpPr>
          <p:cNvPr name="Group 4" id="4"/>
          <p:cNvGrpSpPr>
            <a:grpSpLocks noChangeAspect="true"/>
          </p:cNvGrpSpPr>
          <p:nvPr/>
        </p:nvGrpSpPr>
        <p:grpSpPr>
          <a:xfrm rot="0">
            <a:off x="478768" y="2130334"/>
            <a:ext cx="3922482" cy="7761304"/>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2628" t="0" r="-112628"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4" id="14"/>
          <p:cNvGrpSpPr>
            <a:grpSpLocks noChangeAspect="true"/>
          </p:cNvGrpSpPr>
          <p:nvPr/>
        </p:nvGrpSpPr>
        <p:grpSpPr>
          <a:xfrm rot="0">
            <a:off x="13886751" y="2130334"/>
            <a:ext cx="3922482" cy="7761304"/>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t="0" r="-112628"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4" id="24"/>
          <p:cNvGrpSpPr/>
          <p:nvPr/>
        </p:nvGrpSpPr>
        <p:grpSpPr>
          <a:xfrm rot="0">
            <a:off x="478768" y="1028700"/>
            <a:ext cx="2512131" cy="662288"/>
            <a:chOff x="0" y="0"/>
            <a:chExt cx="661631" cy="174430"/>
          </a:xfrm>
        </p:grpSpPr>
        <p:sp>
          <p:nvSpPr>
            <p:cNvPr name="Freeform 25" id="25"/>
            <p:cNvSpPr/>
            <p:nvPr/>
          </p:nvSpPr>
          <p:spPr>
            <a:xfrm flipH="false" flipV="false" rot="0">
              <a:off x="0" y="0"/>
              <a:ext cx="661631" cy="174430"/>
            </a:xfrm>
            <a:custGeom>
              <a:avLst/>
              <a:gdLst/>
              <a:ahLst/>
              <a:cxnLst/>
              <a:rect r="r" b="b" t="t" l="l"/>
              <a:pathLst>
                <a:path h="174430" w="661631">
                  <a:moveTo>
                    <a:pt x="87215" y="0"/>
                  </a:moveTo>
                  <a:lnTo>
                    <a:pt x="574416" y="0"/>
                  </a:lnTo>
                  <a:cubicBezTo>
                    <a:pt x="597547" y="0"/>
                    <a:pt x="619731" y="9189"/>
                    <a:pt x="636087" y="25545"/>
                  </a:cubicBezTo>
                  <a:cubicBezTo>
                    <a:pt x="652443" y="41901"/>
                    <a:pt x="661631" y="64084"/>
                    <a:pt x="661631" y="87215"/>
                  </a:cubicBezTo>
                  <a:lnTo>
                    <a:pt x="661631" y="87215"/>
                  </a:lnTo>
                  <a:cubicBezTo>
                    <a:pt x="661631" y="135382"/>
                    <a:pt x="622584" y="174430"/>
                    <a:pt x="574416" y="174430"/>
                  </a:cubicBezTo>
                  <a:lnTo>
                    <a:pt x="87215" y="174430"/>
                  </a:lnTo>
                  <a:cubicBezTo>
                    <a:pt x="39047" y="174430"/>
                    <a:pt x="0" y="135382"/>
                    <a:pt x="0" y="87215"/>
                  </a:cubicBezTo>
                  <a:lnTo>
                    <a:pt x="0" y="87215"/>
                  </a:lnTo>
                  <a:cubicBezTo>
                    <a:pt x="0" y="39047"/>
                    <a:pt x="39047" y="0"/>
                    <a:pt x="87215" y="0"/>
                  </a:cubicBezTo>
                  <a:close/>
                </a:path>
              </a:pathLst>
            </a:custGeom>
            <a:solidFill>
              <a:srgbClr val="000000">
                <a:alpha val="0"/>
              </a:srgbClr>
            </a:solidFill>
            <a:ln w="38100" cap="rnd">
              <a:solidFill>
                <a:srgbClr val="FFFFFF"/>
              </a:solidFill>
              <a:prstDash val="solid"/>
              <a:round/>
            </a:ln>
          </p:spPr>
        </p:sp>
        <p:sp>
          <p:nvSpPr>
            <p:cNvPr name="TextBox 26" id="26"/>
            <p:cNvSpPr txBox="true"/>
            <p:nvPr/>
          </p:nvSpPr>
          <p:spPr>
            <a:xfrm>
              <a:off x="0" y="-47625"/>
              <a:ext cx="661631" cy="222055"/>
            </a:xfrm>
            <a:prstGeom prst="rect">
              <a:avLst/>
            </a:prstGeom>
          </p:spPr>
          <p:txBody>
            <a:bodyPr anchor="ctr" rtlCol="false" tIns="50800" lIns="50800" bIns="50800" rIns="50800"/>
            <a:lstStyle/>
            <a:p>
              <a:pPr algn="ctr">
                <a:lnSpc>
                  <a:spcPts val="2240"/>
                </a:lnSpc>
              </a:pPr>
              <a:r>
                <a:rPr lang="en-US" sz="1600">
                  <a:solidFill>
                    <a:srgbClr val="FFFFFF"/>
                  </a:solidFill>
                  <a:latin typeface="Poppins"/>
                  <a:ea typeface="Poppins"/>
                  <a:cs typeface="Poppins"/>
                  <a:sym typeface="Poppins"/>
                </a:rPr>
                <a:t>Mobile App Ver 3.1</a:t>
              </a:r>
            </a:p>
          </p:txBody>
        </p:sp>
      </p:grpSp>
      <p:sp>
        <p:nvSpPr>
          <p:cNvPr name="Freeform 27" id="27"/>
          <p:cNvSpPr/>
          <p:nvPr/>
        </p:nvSpPr>
        <p:spPr>
          <a:xfrm flipH="false" flipV="false" rot="0">
            <a:off x="14432964" y="1154083"/>
            <a:ext cx="3206195" cy="507162"/>
          </a:xfrm>
          <a:custGeom>
            <a:avLst/>
            <a:gdLst/>
            <a:ahLst/>
            <a:cxnLst/>
            <a:rect r="r" b="b" t="t" l="l"/>
            <a:pathLst>
              <a:path h="507162" w="3206195">
                <a:moveTo>
                  <a:pt x="0" y="0"/>
                </a:moveTo>
                <a:lnTo>
                  <a:pt x="3206195" y="0"/>
                </a:lnTo>
                <a:lnTo>
                  <a:pt x="3206195" y="507162"/>
                </a:lnTo>
                <a:lnTo>
                  <a:pt x="0" y="5071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8" id="28"/>
          <p:cNvSpPr txBox="true"/>
          <p:nvPr/>
        </p:nvSpPr>
        <p:spPr>
          <a:xfrm rot="0">
            <a:off x="14030486" y="1254037"/>
            <a:ext cx="3778747" cy="269129"/>
          </a:xfrm>
          <a:prstGeom prst="rect">
            <a:avLst/>
          </a:prstGeom>
        </p:spPr>
        <p:txBody>
          <a:bodyPr anchor="t" rtlCol="false" tIns="0" lIns="0" bIns="0" rIns="0">
            <a:spAutoFit/>
          </a:bodyPr>
          <a:lstStyle/>
          <a:p>
            <a:pPr algn="ctr">
              <a:lnSpc>
                <a:spcPts val="2167"/>
              </a:lnSpc>
              <a:spcBef>
                <a:spcPct val="0"/>
              </a:spcBef>
            </a:pPr>
            <a:r>
              <a:rPr lang="en-US" sz="1548">
                <a:solidFill>
                  <a:srgbClr val="FFFFFF"/>
                </a:solidFill>
                <a:latin typeface="Poppins"/>
                <a:ea typeface="Poppins"/>
                <a:cs typeface="Poppins"/>
                <a:sym typeface="Poppins"/>
              </a:rPr>
              <a:t>www.depi.com</a:t>
            </a:r>
          </a:p>
        </p:txBody>
      </p:sp>
      <p:sp>
        <p:nvSpPr>
          <p:cNvPr name="TextBox 29" id="29"/>
          <p:cNvSpPr txBox="true"/>
          <p:nvPr/>
        </p:nvSpPr>
        <p:spPr>
          <a:xfrm rot="0">
            <a:off x="4967647" y="5469194"/>
            <a:ext cx="8361060" cy="1925332"/>
          </a:xfrm>
          <a:prstGeom prst="rect">
            <a:avLst/>
          </a:prstGeom>
        </p:spPr>
        <p:txBody>
          <a:bodyPr anchor="t" rtlCol="false" tIns="0" lIns="0" bIns="0" rIns="0">
            <a:spAutoFit/>
          </a:bodyPr>
          <a:lstStyle/>
          <a:p>
            <a:pPr algn="ctr">
              <a:lnSpc>
                <a:spcPts val="15679"/>
              </a:lnSpc>
            </a:pPr>
            <a:r>
              <a:rPr lang="en-US" sz="11199" b="true">
                <a:solidFill>
                  <a:srgbClr val="FFFFFF"/>
                </a:solidFill>
                <a:latin typeface="Canva Sans Bold"/>
                <a:ea typeface="Canva Sans Bold"/>
                <a:cs typeface="Canva Sans Bold"/>
                <a:sym typeface="Canva Sans Bold"/>
              </a:rPr>
              <a:t>Thank You</a:t>
            </a:r>
          </a:p>
        </p:txBody>
      </p:sp>
      <p:sp>
        <p:nvSpPr>
          <p:cNvPr name="TextBox 30" id="30"/>
          <p:cNvSpPr txBox="true"/>
          <p:nvPr/>
        </p:nvSpPr>
        <p:spPr>
          <a:xfrm rot="0">
            <a:off x="5129022" y="7337376"/>
            <a:ext cx="8402042" cy="398829"/>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Poppins"/>
                <a:ea typeface="Poppins"/>
                <a:cs typeface="Poppins"/>
                <a:sym typeface="Poppins"/>
              </a:rPr>
              <a:t>Thank you for your time with us</a:t>
            </a:r>
          </a:p>
        </p:txBody>
      </p:sp>
      <p:sp>
        <p:nvSpPr>
          <p:cNvPr name="TextBox 31" id="31"/>
          <p:cNvSpPr txBox="true"/>
          <p:nvPr/>
        </p:nvSpPr>
        <p:spPr>
          <a:xfrm rot="0">
            <a:off x="1210101" y="497965"/>
            <a:ext cx="1704814" cy="216424"/>
          </a:xfrm>
          <a:prstGeom prst="rect">
            <a:avLst/>
          </a:prstGeom>
        </p:spPr>
        <p:txBody>
          <a:bodyPr anchor="t" rtlCol="false" tIns="0" lIns="0" bIns="0" rIns="0">
            <a:spAutoFit/>
          </a:bodyPr>
          <a:lstStyle/>
          <a:p>
            <a:pPr algn="l">
              <a:lnSpc>
                <a:spcPts val="1656"/>
              </a:lnSpc>
            </a:pPr>
            <a:r>
              <a:rPr lang="en-US" b="true" sz="1800">
                <a:solidFill>
                  <a:srgbClr val="FFFFFF"/>
                </a:solidFill>
                <a:latin typeface="Muli Bold"/>
                <a:ea typeface="Muli Bold"/>
                <a:cs typeface="Muli Bold"/>
                <a:sym typeface="Muli Bold"/>
              </a:rPr>
              <a:t>DEPI ROUND 3</a:t>
            </a:r>
          </a:p>
        </p:txBody>
      </p:sp>
      <p:sp>
        <p:nvSpPr>
          <p:cNvPr name="TextBox 32" id="32"/>
          <p:cNvSpPr txBox="true"/>
          <p:nvPr/>
        </p:nvSpPr>
        <p:spPr>
          <a:xfrm rot="0">
            <a:off x="12216585" y="383665"/>
            <a:ext cx="808851"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Home</a:t>
            </a:r>
          </a:p>
        </p:txBody>
      </p:sp>
      <p:sp>
        <p:nvSpPr>
          <p:cNvPr name="TextBox 33" id="33"/>
          <p:cNvSpPr txBox="true"/>
          <p:nvPr/>
        </p:nvSpPr>
        <p:spPr>
          <a:xfrm rot="0">
            <a:off x="13328708" y="383665"/>
            <a:ext cx="1281672"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Product</a:t>
            </a:r>
          </a:p>
        </p:txBody>
      </p:sp>
      <p:sp>
        <p:nvSpPr>
          <p:cNvPr name="TextBox 34" id="34"/>
          <p:cNvSpPr txBox="true"/>
          <p:nvPr/>
        </p:nvSpPr>
        <p:spPr>
          <a:xfrm rot="0">
            <a:off x="14926759" y="383665"/>
            <a:ext cx="1085165"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Service</a:t>
            </a:r>
          </a:p>
        </p:txBody>
      </p:sp>
      <p:sp>
        <p:nvSpPr>
          <p:cNvPr name="TextBox 35" id="35"/>
          <p:cNvSpPr txBox="true"/>
          <p:nvPr/>
        </p:nvSpPr>
        <p:spPr>
          <a:xfrm rot="0">
            <a:off x="16330835" y="383665"/>
            <a:ext cx="1166058"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Contact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DAG4liw5z78</dc:identifier>
  <dcterms:modified xsi:type="dcterms:W3CDTF">2011-08-01T06:04:30Z</dcterms:modified>
  <cp:revision>1</cp:revision>
  <dc:title>Android Mobile App</dc:title>
</cp:coreProperties>
</file>